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4"/>
  </p:sldMasterIdLst>
  <p:notesMasterIdLst>
    <p:notesMasterId r:id="rId16"/>
  </p:notesMasterIdLst>
  <p:handoutMasterIdLst>
    <p:handoutMasterId r:id="rId17"/>
  </p:handoutMasterIdLst>
  <p:sldIdLst>
    <p:sldId id="256" r:id="rId5"/>
    <p:sldId id="315" r:id="rId6"/>
    <p:sldId id="285" r:id="rId7"/>
    <p:sldId id="295" r:id="rId8"/>
    <p:sldId id="307" r:id="rId9"/>
    <p:sldId id="298" r:id="rId10"/>
    <p:sldId id="308" r:id="rId11"/>
    <p:sldId id="299" r:id="rId12"/>
    <p:sldId id="302" r:id="rId13"/>
    <p:sldId id="316" r:id="rId14"/>
    <p:sldId id="29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ark Pro" panose="020B0600000101010101" charset="0"/>
      <p:regular r:id="rId22"/>
      <p:bold r:id="rId23"/>
    </p:embeddedFont>
    <p:embeddedFont>
      <p:font typeface="Typold" panose="020B0004030204060B03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나눔스퀘어 Light" panose="020B0600000101010101" pitchFamily="50" charset="-127"/>
      <p:regular r:id="rId32"/>
    </p:embeddedFont>
  </p:embeddedFontLst>
  <p:custDataLst>
    <p:tags r:id="rId3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9">
          <p15:clr>
            <a:srgbClr val="A4A3A4"/>
          </p15:clr>
        </p15:guide>
        <p15:guide id="2" orient="horz" pos="746">
          <p15:clr>
            <a:srgbClr val="A4A3A4"/>
          </p15:clr>
        </p15:guide>
        <p15:guide id="3" pos="253">
          <p15:clr>
            <a:srgbClr val="A4A3A4"/>
          </p15:clr>
        </p15:guide>
        <p15:guide id="4" pos="5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F15"/>
    <a:srgbClr val="525F69"/>
    <a:srgbClr val="960055"/>
    <a:srgbClr val="C8D200"/>
    <a:srgbClr val="FAA500"/>
    <a:srgbClr val="14377F"/>
    <a:srgbClr val="96D4F0"/>
    <a:srgbClr val="811905"/>
    <a:srgbClr val="F0F3F5"/>
    <a:srgbClr val="E4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4" autoAdjust="0"/>
    <p:restoredTop sz="85768" autoAdjust="0"/>
  </p:normalViewPr>
  <p:slideViewPr>
    <p:cSldViewPr snapToGrid="0" snapToObjects="1">
      <p:cViewPr varScale="1">
        <p:scale>
          <a:sx n="97" d="100"/>
          <a:sy n="97" d="100"/>
        </p:scale>
        <p:origin x="1123" y="67"/>
      </p:cViewPr>
      <p:guideLst>
        <p:guide orient="horz" pos="2849"/>
        <p:guide orient="horz" pos="746"/>
        <p:guide pos="253"/>
        <p:guide pos="5513"/>
      </p:guideLst>
    </p:cSldViewPr>
  </p:slideViewPr>
  <p:outlineViewPr>
    <p:cViewPr>
      <p:scale>
        <a:sx n="33" d="100"/>
        <a:sy n="33" d="100"/>
      </p:scale>
      <p:origin x="0" y="27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2A4B5-8E37-4C14-9E96-6397440E2D65}" type="datetime3">
              <a:rPr lang="de-DE" altLang="ko-KR" smtClean="0"/>
              <a:pPr/>
              <a:t>22/09/22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93A38-2A53-4A07-9D1A-177C0E5CEBC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23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6B503-DF1B-4E75-B268-C70AE94D8B3C}" type="datetime3">
              <a:rPr lang="de-DE" altLang="ko-KR" smtClean="0"/>
              <a:pPr/>
              <a:t>22/09/22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00529-36E9-4C2E-8927-4F0D5919412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84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563" indent="-18256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4013" indent="-171450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36575" indent="-182563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725" indent="-1841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86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71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12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46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56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00529-36E9-4C2E-8927-4F0D5919412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7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07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9482" y="3095879"/>
            <a:ext cx="5038928" cy="67710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3709482" y="4773642"/>
            <a:ext cx="73096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noProof="0">
                <a:solidFill>
                  <a:schemeClr val="tx2"/>
                </a:solidFill>
              </a:rPr>
              <a:t>swissport.com</a:t>
            </a:r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225967" cy="5143499"/>
          </a:xfrm>
          <a:custGeom>
            <a:avLst/>
            <a:gdLst/>
            <a:ahLst/>
            <a:cxnLst/>
            <a:rect l="l" t="t" r="r" b="b"/>
            <a:pathLst>
              <a:path w="5225967" h="5143499">
                <a:moveTo>
                  <a:pt x="0" y="0"/>
                </a:moveTo>
                <a:lnTo>
                  <a:pt x="5225967" y="0"/>
                </a:lnTo>
                <a:lnTo>
                  <a:pt x="2240765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noProof="0"/>
          </a:p>
        </p:txBody>
      </p:sp>
      <p:pic>
        <p:nvPicPr>
          <p:cNvPr id="11" name="EF8DC887-557E-4024-8241-7E3BB562769A" descr="CA47355D-E165-4DA2-B984-F3EB19956642@fritz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07" y="319757"/>
            <a:ext cx="1441057" cy="29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umsplatzhalter 15"/>
          <p:cNvSpPr>
            <a:spLocks noGrp="1"/>
          </p:cNvSpPr>
          <p:nvPr>
            <p:ph type="dt" sz="half" idx="12"/>
          </p:nvPr>
        </p:nvSpPr>
        <p:spPr>
          <a:xfrm>
            <a:off x="3709482" y="4457574"/>
            <a:ext cx="2133600" cy="138499"/>
          </a:xfrm>
        </p:spPr>
        <p:txBody>
          <a:bodyPr/>
          <a:lstStyle>
            <a:lvl1pPr>
              <a:defRPr sz="900"/>
            </a:lvl1pPr>
          </a:lstStyle>
          <a:p>
            <a:fld id="{85A981EE-CC13-4D36-8823-6B230C5E8346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3"/>
          </p:nvPr>
        </p:nvSpPr>
        <p:spPr>
          <a:xfrm>
            <a:off x="3709482" y="4319075"/>
            <a:ext cx="5038928" cy="138499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/>
              <a:t>HR Department</a:t>
            </a:r>
          </a:p>
        </p:txBody>
      </p:sp>
    </p:spTree>
    <p:extLst>
      <p:ext uri="{BB962C8B-B14F-4D97-AF65-F5344CB8AC3E}">
        <p14:creationId xmlns:p14="http://schemas.microsoft.com/office/powerpoint/2010/main" val="21315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2690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Erste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 </a:t>
            </a:r>
            <a:r>
              <a:rPr lang="en-US" noProof="0" dirty="0" err="1"/>
              <a:t>mit</a:t>
            </a:r>
            <a:r>
              <a:rPr lang="en-US" noProof="0" dirty="0"/>
              <a:t> Bullets</a:t>
            </a:r>
          </a:p>
          <a:p>
            <a:pPr lvl="2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5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0" name="Rechteck 9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38A7-6471-4993-9792-D819921304CF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30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5091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Rechteck 8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1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613A-2C64-4FD4-B2FF-FEC03661E688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hteck 9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latin typeface="Arial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4218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1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95536" y="1187631"/>
            <a:ext cx="8352928" cy="472558"/>
          </a:xfrm>
          <a:solidFill>
            <a:schemeClr val="bg1"/>
          </a:solidFill>
          <a:effectLst>
            <a:outerShdw dist="25400" dir="5400000" algn="t" rotWithShape="0">
              <a:schemeClr val="accent2"/>
            </a:outerShdw>
          </a:effectLst>
        </p:spPr>
        <p:txBody>
          <a:bodyPr lIns="144000" rIns="144000" anchor="ctr" anchorCtr="0"/>
          <a:lstStyle>
            <a:lvl1pPr>
              <a:defRPr sz="1400"/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536" y="1757023"/>
            <a:ext cx="8352928" cy="472558"/>
          </a:xfrm>
          <a:solidFill>
            <a:schemeClr val="bg1"/>
          </a:solidFill>
          <a:effectLst>
            <a:outerShdw dist="25400" dir="5400000" algn="t" rotWithShape="0">
              <a:schemeClr val="accent2"/>
            </a:outerShdw>
          </a:effectLst>
        </p:spPr>
        <p:txBody>
          <a:bodyPr lIns="144000" rIns="144000" anchor="ctr" anchorCtr="0"/>
          <a:lstStyle>
            <a:lvl1pPr>
              <a:defRPr sz="1400"/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95536" y="2326415"/>
            <a:ext cx="8352928" cy="472558"/>
          </a:xfrm>
          <a:solidFill>
            <a:schemeClr val="bg1"/>
          </a:solidFill>
          <a:effectLst>
            <a:outerShdw dist="25400" dir="5400000" algn="t" rotWithShape="0">
              <a:schemeClr val="accent2"/>
            </a:outerShdw>
          </a:effectLst>
        </p:spPr>
        <p:txBody>
          <a:bodyPr lIns="144000" rIns="144000" anchor="ctr" anchorCtr="0"/>
          <a:lstStyle>
            <a:lvl1pPr>
              <a:defRPr sz="1400"/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395536" y="2895807"/>
            <a:ext cx="8352928" cy="472558"/>
          </a:xfrm>
          <a:solidFill>
            <a:schemeClr val="bg1"/>
          </a:solidFill>
          <a:effectLst>
            <a:outerShdw dist="25400" dir="5400000" algn="t" rotWithShape="0">
              <a:schemeClr val="accent2"/>
            </a:outerShdw>
          </a:effectLst>
        </p:spPr>
        <p:txBody>
          <a:bodyPr lIns="144000" rIns="144000" anchor="ctr" anchorCtr="0"/>
          <a:lstStyle>
            <a:lvl1pPr>
              <a:defRPr sz="1400"/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395536" y="3465199"/>
            <a:ext cx="8352928" cy="472558"/>
          </a:xfrm>
          <a:solidFill>
            <a:schemeClr val="bg1"/>
          </a:solidFill>
          <a:effectLst>
            <a:outerShdw dist="25400" dir="5400000" algn="t" rotWithShape="0">
              <a:schemeClr val="accent2"/>
            </a:outerShdw>
          </a:effectLst>
        </p:spPr>
        <p:txBody>
          <a:bodyPr lIns="144000" rIns="144000" anchor="ctr" anchorCtr="0"/>
          <a:lstStyle>
            <a:lvl1pPr>
              <a:defRPr sz="1400"/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0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395536" y="4034593"/>
            <a:ext cx="8352928" cy="472558"/>
          </a:xfrm>
          <a:solidFill>
            <a:schemeClr val="bg1"/>
          </a:solidFill>
          <a:effectLst>
            <a:outerShdw dist="25400" dir="5400000" algn="t" rotWithShape="0">
              <a:schemeClr val="accent2"/>
            </a:outerShdw>
          </a:effectLst>
        </p:spPr>
        <p:txBody>
          <a:bodyPr lIns="144000" rIns="144000" anchor="ctr" anchorCtr="0"/>
          <a:lstStyle>
            <a:lvl1pPr>
              <a:defRPr sz="1400"/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6" name="Rechteck 5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CB2BD2C-2C71-44A4-99D1-77DC52F9591B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Rechteck 1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latin typeface="Arial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3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3942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">
                  <p:embed/>
                </p:oleObj>
              </mc:Choice>
              <mc:Fallback>
                <p:oleObj name="think-cell Folie" r:id="rId3" imgW="360" imgH="360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 userDrawn="1"/>
        </p:nvSpPr>
        <p:spPr>
          <a:xfrm>
            <a:off x="0" y="719847"/>
            <a:ext cx="9144000" cy="442365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US" sz="1200" noProof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719847"/>
            <a:ext cx="9144000" cy="442365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US" sz="1200" noProof="0">
              <a:solidFill>
                <a:schemeClr val="tx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44631" y="2361187"/>
            <a:ext cx="1627728" cy="830997"/>
          </a:xfrm>
        </p:spPr>
        <p:txBody>
          <a:bodyPr wrap="square">
            <a:spAutoFit/>
          </a:bodyPr>
          <a:lstStyle>
            <a:lvl1pPr algn="r"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No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7456" y="2730837"/>
            <a:ext cx="3301008" cy="369332"/>
          </a:xfrm>
        </p:spPr>
        <p:txBody>
          <a:bodyPr wrap="square">
            <a:spAutoFit/>
          </a:bodyPr>
          <a:lstStyle>
            <a:lvl1pPr algn="l"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1" name="Bildplatzhalter 24"/>
          <p:cNvSpPr>
            <a:spLocks noGrp="1"/>
          </p:cNvSpPr>
          <p:nvPr>
            <p:ph type="pic" sz="quarter" idx="15"/>
          </p:nvPr>
        </p:nvSpPr>
        <p:spPr>
          <a:xfrm>
            <a:off x="0" y="719848"/>
            <a:ext cx="4808180" cy="4423652"/>
          </a:xfrm>
          <a:custGeom>
            <a:avLst/>
            <a:gdLst/>
            <a:ahLst/>
            <a:cxnLst/>
            <a:rect l="l" t="t" r="r" b="b"/>
            <a:pathLst>
              <a:path w="4808180" h="4423652">
                <a:moveTo>
                  <a:pt x="0" y="0"/>
                </a:moveTo>
                <a:lnTo>
                  <a:pt x="4808180" y="0"/>
                </a:lnTo>
                <a:lnTo>
                  <a:pt x="2240765" y="4423652"/>
                </a:lnTo>
                <a:lnTo>
                  <a:pt x="0" y="4423652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84FFD9-68F9-4F3F-8212-B71E05EFD39C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54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140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1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11450" cy="5143500"/>
          </a:xfrm>
        </p:spPr>
        <p:txBody>
          <a:bodyPr/>
          <a:lstStyle/>
          <a:p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06366" y="1178161"/>
            <a:ext cx="5642098" cy="3337805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D0F646-C3AB-454F-A9FC-BF1571D4C91B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06366" y="345885"/>
            <a:ext cx="5642098" cy="615553"/>
          </a:xfrm>
        </p:spPr>
        <p:txBody>
          <a:bodyPr>
            <a:sp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" name="Rechteck 10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latin typeface="Arial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2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8548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9"/>
          </p:nvPr>
        </p:nvSpPr>
        <p:spPr>
          <a:xfrm>
            <a:off x="0" y="719138"/>
            <a:ext cx="9144000" cy="4424362"/>
          </a:xfrm>
        </p:spPr>
        <p:txBody>
          <a:bodyPr/>
          <a:lstStyle/>
          <a:p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95536" y="1193867"/>
            <a:ext cx="3683596" cy="738664"/>
          </a:xfrm>
        </p:spPr>
        <p:txBody>
          <a:bodyPr wrap="square">
            <a:spAutoFit/>
          </a:bodyPr>
          <a:lstStyle>
            <a:lvl1pPr algn="l"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395536" y="1933062"/>
            <a:ext cx="3683596" cy="246221"/>
          </a:xfrm>
        </p:spPr>
        <p:txBody>
          <a:bodyPr wrap="square">
            <a:spAutoFit/>
          </a:bodyPr>
          <a:lstStyle>
            <a:lvl1pPr algn="l">
              <a:defRPr sz="16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88AD6E2-8019-485B-BC0F-D9427BE59C2C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‹#›</a:t>
            </a:fld>
            <a:endParaRPr lang="en-US" noProof="0"/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8548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7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1257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9482" y="3095879"/>
            <a:ext cx="5038928" cy="67710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3" name="Textfeld 22"/>
          <p:cNvSpPr txBox="1"/>
          <p:nvPr/>
        </p:nvSpPr>
        <p:spPr>
          <a:xfrm>
            <a:off x="3709482" y="4773642"/>
            <a:ext cx="73096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noProof="0">
                <a:solidFill>
                  <a:schemeClr val="tx2"/>
                </a:solidFill>
              </a:rPr>
              <a:t>swissport.com</a:t>
            </a:r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225967" cy="5143499"/>
          </a:xfrm>
          <a:custGeom>
            <a:avLst/>
            <a:gdLst/>
            <a:ahLst/>
            <a:cxnLst/>
            <a:rect l="l" t="t" r="r" b="b"/>
            <a:pathLst>
              <a:path w="5225967" h="5143499">
                <a:moveTo>
                  <a:pt x="0" y="0"/>
                </a:moveTo>
                <a:lnTo>
                  <a:pt x="5225967" y="0"/>
                </a:lnTo>
                <a:lnTo>
                  <a:pt x="2240765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  <p:pic>
        <p:nvPicPr>
          <p:cNvPr id="9" name="EF8DC887-557E-4024-8241-7E3BB562769A" descr="CA47355D-E165-4DA2-B984-F3EB19956642@frit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07" y="391765"/>
            <a:ext cx="1441057" cy="29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09482" y="4773642"/>
            <a:ext cx="73096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noProof="0">
                <a:solidFill>
                  <a:schemeClr val="tx2"/>
                </a:solidFill>
              </a:rPr>
              <a:t>swissport.com</a:t>
            </a:r>
          </a:p>
        </p:txBody>
      </p:sp>
      <p:pic>
        <p:nvPicPr>
          <p:cNvPr id="13" name="EF8DC887-557E-4024-8241-7E3BB562769A" descr="CA47355D-E165-4DA2-B984-F3EB19956642@fritz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07" y="391765"/>
            <a:ext cx="1441057" cy="29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3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A24D-F159-4BFE-B57C-BAC13217A124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8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40934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360" imgH="360" progId="">
                  <p:embed/>
                </p:oleObj>
              </mc:Choice>
              <mc:Fallback>
                <p:oleObj name="think-cell Folie" r:id="rId13" imgW="360" imgH="360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000" b="1" i="0" baseline="0">
              <a:latin typeface="Arial"/>
              <a:ea typeface="+mj-ea"/>
              <a:cs typeface="+mj-cs"/>
              <a:sym typeface="Arial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0" y="3176"/>
            <a:ext cx="9144000" cy="5140324"/>
            <a:chOff x="0" y="3176"/>
            <a:chExt cx="9144000" cy="5140324"/>
          </a:xfrm>
        </p:grpSpPr>
        <p:cxnSp>
          <p:nvCxnSpPr>
            <p:cNvPr id="18" name="Gerade Verbindung 17"/>
            <p:cNvCxnSpPr/>
            <p:nvPr userDrawn="1"/>
          </p:nvCxnSpPr>
          <p:spPr>
            <a:xfrm>
              <a:off x="395536" y="3176"/>
              <a:ext cx="0" cy="514032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8748464" y="3176"/>
              <a:ext cx="0" cy="514032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0" y="1178161"/>
              <a:ext cx="9144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0" y="4515966"/>
              <a:ext cx="9144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eck 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345885"/>
            <a:ext cx="8352928" cy="307777"/>
          </a:xfrm>
          <a:prstGeom prst="rect">
            <a:avLst/>
          </a:prstGeom>
        </p:spPr>
        <p:txBody>
          <a:bodyPr vert="horz" wrap="square" lIns="0" tIns="0" rIns="1332000" bIns="0" rtlCol="0" anchor="t" anchorCtr="0">
            <a:sp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178161"/>
            <a:ext cx="8352928" cy="33378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Erste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 </a:t>
            </a:r>
            <a:r>
              <a:rPr lang="en-US" noProof="0" dirty="0" err="1"/>
              <a:t>mit</a:t>
            </a:r>
            <a:r>
              <a:rPr lang="en-US" noProof="0" dirty="0"/>
              <a:t> </a:t>
            </a:r>
            <a:r>
              <a:rPr lang="en-US" noProof="0" dirty="0" err="1"/>
              <a:t>Aufzählungszeichen</a:t>
            </a:r>
            <a:endParaRPr lang="en-US" noProof="0" dirty="0"/>
          </a:p>
          <a:p>
            <a:pPr lvl="2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5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95536" y="4908234"/>
            <a:ext cx="21336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0140B3FB-B51C-43C1-9C25-A8FEC86AF5C4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536" y="4802895"/>
            <a:ext cx="7224464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HR Department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96136" y="4803998"/>
            <a:ext cx="75232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6" name="EF8DC887-557E-4024-8241-7E3BB562769A" descr="CA47355D-E165-4DA2-B984-F3EB19956642@frit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68" y="319757"/>
            <a:ext cx="1083196" cy="22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latin typeface="Arial"/>
              <a:ea typeface="+mj-ea"/>
              <a:cs typeface="+mj-cs"/>
              <a:sym typeface="Arial"/>
            </a:endParaRPr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0" y="3176"/>
            <a:ext cx="9144000" cy="5140324"/>
            <a:chOff x="0" y="3176"/>
            <a:chExt cx="9144000" cy="5140324"/>
          </a:xfrm>
        </p:grpSpPr>
        <p:cxnSp>
          <p:nvCxnSpPr>
            <p:cNvPr id="23" name="Gerade Verbindung 22"/>
            <p:cNvCxnSpPr/>
            <p:nvPr userDrawn="1"/>
          </p:nvCxnSpPr>
          <p:spPr>
            <a:xfrm>
              <a:off x="395536" y="3176"/>
              <a:ext cx="0" cy="514032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8748464" y="3176"/>
              <a:ext cx="0" cy="514032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0" y="1178161"/>
              <a:ext cx="9144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0" y="4515966"/>
              <a:ext cx="9144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EF8DC887-557E-4024-8241-7E3BB562769A" descr="CA47355D-E165-4DA2-B984-F3EB19956642@fritz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68" y="319757"/>
            <a:ext cx="1083196" cy="22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9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7800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600"/>
        </a:spcBef>
        <a:buFontTx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357188" indent="-176213" algn="l" defTabSz="914400" rtl="0" eaLnBrk="1" latinLnBrk="0" hangingPunct="1">
        <a:spcBef>
          <a:spcPts val="0"/>
        </a:spcBef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q5o9QlerP8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0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7790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hteck 20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3709482" y="3095879"/>
            <a:ext cx="5038928" cy="1107996"/>
          </a:xfrm>
        </p:spPr>
        <p:txBody>
          <a:bodyPr/>
          <a:lstStyle/>
          <a:p>
            <a:r>
              <a:rPr lang="en-US" sz="2400" noProof="0" dirty="0">
                <a:solidFill>
                  <a:schemeClr val="tx1"/>
                </a:solidFill>
                <a:latin typeface="Mark Pro" panose="020B0504020201010104" pitchFamily="34" charset="0"/>
                <a:ea typeface="Typold" panose="020B0004030204060B03" pitchFamily="34" charset="0"/>
                <a:cs typeface="KoPubWorld돋움체 Bold" panose="00000800000000000000" pitchFamily="2" charset="-127"/>
              </a:rPr>
              <a:t>FROM LANDING TO TAKE-OFF :</a:t>
            </a:r>
            <a:br>
              <a:rPr lang="en-US" sz="2400" noProof="0" dirty="0">
                <a:solidFill>
                  <a:schemeClr val="tx1"/>
                </a:solidFill>
                <a:latin typeface="Mark Pro" panose="020B0504020201010104" pitchFamily="34" charset="0"/>
                <a:ea typeface="Typold" panose="020B0004030204060B03" pitchFamily="34" charset="0"/>
                <a:cs typeface="KoPubWorld돋움체 Bold" panose="00000800000000000000" pitchFamily="2" charset="-127"/>
              </a:rPr>
            </a:br>
            <a:r>
              <a:rPr lang="en-US" sz="2400" dirty="0">
                <a:solidFill>
                  <a:srgbClr val="D31F15"/>
                </a:solidFill>
                <a:latin typeface="Mark Pro" panose="020B0504020201010104" pitchFamily="34" charset="0"/>
                <a:ea typeface="Typold" panose="020B0004030204060B03" pitchFamily="34" charset="0"/>
                <a:cs typeface="KoPubWorld돋움체 Bold" panose="00000800000000000000" pitchFamily="2" charset="-127"/>
              </a:rPr>
              <a:t>WE CARE !</a:t>
            </a:r>
            <a:br>
              <a:rPr lang="en-US" sz="2400" noProof="0" dirty="0">
                <a:solidFill>
                  <a:schemeClr val="tx1"/>
                </a:solidFill>
                <a:latin typeface="Mark Pro" panose="020B0504020201010104" pitchFamily="34" charset="0"/>
                <a:ea typeface="Typold" panose="020B0004030204060B03" pitchFamily="34" charset="0"/>
                <a:cs typeface="KoPubWorld돋움체 Bold" panose="00000800000000000000" pitchFamily="2" charset="-127"/>
              </a:rPr>
            </a:br>
            <a:r>
              <a:rPr lang="en-US" sz="2400" b="0" dirty="0">
                <a:solidFill>
                  <a:schemeClr val="tx1"/>
                </a:solidFill>
                <a:latin typeface="Mark Pro" panose="020B0504020201010104" pitchFamily="34" charset="0"/>
                <a:ea typeface="Typold" panose="020B0004030204060B03" pitchFamily="34" charset="0"/>
                <a:cs typeface="KoPubWorld돋움체 Bold" panose="00000800000000000000" pitchFamily="2" charset="-127"/>
              </a:rPr>
              <a:t>company presentation</a:t>
            </a:r>
            <a:endParaRPr lang="en-US" sz="2400" b="0" noProof="0" dirty="0">
              <a:solidFill>
                <a:schemeClr val="tx1"/>
              </a:solidFill>
              <a:latin typeface="Mark Pro" panose="020B0504020201010104" pitchFamily="34" charset="0"/>
              <a:ea typeface="Typold" panose="020B0004030204060B03" pitchFamily="34" charset="0"/>
              <a:cs typeface="KoPubWorld돋움체 Bold" panose="00000800000000000000" pitchFamily="2" charset="-127"/>
            </a:endParaRP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" t="5754" r="5220" b="2048"/>
          <a:stretch/>
        </p:blipFill>
        <p:spPr/>
      </p:pic>
    </p:spTree>
    <p:extLst>
      <p:ext uri="{BB962C8B-B14F-4D97-AF65-F5344CB8AC3E}">
        <p14:creationId xmlns:p14="http://schemas.microsoft.com/office/powerpoint/2010/main" val="6398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0238" y="1174241"/>
            <a:ext cx="8369300" cy="0"/>
          </a:xfrm>
          <a:custGeom>
            <a:avLst/>
            <a:gdLst/>
            <a:ahLst/>
            <a:cxnLst/>
            <a:rect l="l" t="t" r="r" b="b"/>
            <a:pathLst>
              <a:path w="8369300">
                <a:moveTo>
                  <a:pt x="0" y="0"/>
                </a:moveTo>
                <a:lnTo>
                  <a:pt x="8368918" y="0"/>
                </a:lnTo>
              </a:path>
            </a:pathLst>
          </a:custGeom>
          <a:ln w="28956">
            <a:solidFill>
              <a:srgbClr val="D0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5BAF86CB-FAB1-4737-A354-995F3433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15" name="날짜 개체 틀 14">
            <a:extLst>
              <a:ext uri="{FF2B5EF4-FFF2-40B4-BE49-F238E27FC236}">
                <a16:creationId xmlns:a16="http://schemas.microsoft.com/office/drawing/2014/main" id="{1B3A5831-B89D-458B-A8BF-37928F1B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CC33-AAA5-4875-A60B-9C682ACD4D96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16" name="바닥글 개체 틀 15">
            <a:extLst>
              <a:ext uri="{FF2B5EF4-FFF2-40B4-BE49-F238E27FC236}">
                <a16:creationId xmlns:a16="http://schemas.microsoft.com/office/drawing/2014/main" id="{19FA0900-3AAD-46B5-9B6D-0B3C6B2A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5CB95-5E96-4EA0-919A-E1DF047F3C4A}"/>
              </a:ext>
            </a:extLst>
          </p:cNvPr>
          <p:cNvSpPr txBox="1"/>
          <p:nvPr/>
        </p:nvSpPr>
        <p:spPr>
          <a:xfrm>
            <a:off x="386362" y="344127"/>
            <a:ext cx="23564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latin typeface="Mark Pro" panose="020B0504020201010104" pitchFamily="34" charset="0"/>
                <a:ea typeface="Typold" panose="020B0004030204060B03" pitchFamily="34" charset="0"/>
              </a:rPr>
              <a:t>SWISSPORT KOREA</a:t>
            </a:r>
            <a:endParaRPr lang="ko-KR" altLang="en-US" b="1" dirty="0" err="1">
              <a:latin typeface="Mark Pro" panose="020B05040202010101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E2EDF-7F99-4EC3-BD04-1CBDA1108546}"/>
              </a:ext>
            </a:extLst>
          </p:cNvPr>
          <p:cNvSpPr txBox="1"/>
          <p:nvPr/>
        </p:nvSpPr>
        <p:spPr>
          <a:xfrm>
            <a:off x="380238" y="926496"/>
            <a:ext cx="74379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1600" b="1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채용정보</a:t>
            </a:r>
            <a:endParaRPr lang="ko-KR" altLang="en-US" sz="1600" b="1" dirty="0"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graphicFrame>
        <p:nvGraphicFramePr>
          <p:cNvPr id="18" name="표 19">
            <a:extLst>
              <a:ext uri="{FF2B5EF4-FFF2-40B4-BE49-F238E27FC236}">
                <a16:creationId xmlns:a16="http://schemas.microsoft.com/office/drawing/2014/main" id="{BCB49665-2753-F813-A47F-0047E5BD9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935488"/>
              </p:ext>
            </p:extLst>
          </p:nvPr>
        </p:nvGraphicFramePr>
        <p:xfrm>
          <a:off x="379164" y="1478087"/>
          <a:ext cx="8369300" cy="289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229">
                  <a:extLst>
                    <a:ext uri="{9D8B030D-6E8A-4147-A177-3AD203B41FA5}">
                      <a16:colId xmlns:a16="http://schemas.microsoft.com/office/drawing/2014/main" val="2864278795"/>
                    </a:ext>
                  </a:extLst>
                </a:gridCol>
                <a:gridCol w="3287110">
                  <a:extLst>
                    <a:ext uri="{9D8B030D-6E8A-4147-A177-3AD203B41FA5}">
                      <a16:colId xmlns:a16="http://schemas.microsoft.com/office/drawing/2014/main" val="1345603924"/>
                    </a:ext>
                  </a:extLst>
                </a:gridCol>
                <a:gridCol w="2522483">
                  <a:extLst>
                    <a:ext uri="{9D8B030D-6E8A-4147-A177-3AD203B41FA5}">
                      <a16:colId xmlns:a16="http://schemas.microsoft.com/office/drawing/2014/main" val="2471908842"/>
                    </a:ext>
                  </a:extLst>
                </a:gridCol>
                <a:gridCol w="1015478">
                  <a:extLst>
                    <a:ext uri="{9D8B030D-6E8A-4147-A177-3AD203B41FA5}">
                      <a16:colId xmlns:a16="http://schemas.microsoft.com/office/drawing/2014/main" val="3678702034"/>
                    </a:ext>
                  </a:extLst>
                </a:gridCol>
              </a:tblGrid>
              <a:tr h="4888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모집부문</a:t>
                      </a:r>
                    </a:p>
                  </a:txBody>
                  <a:tcPr anchor="ctr">
                    <a:solidFill>
                      <a:srgbClr val="D31F1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담당업무</a:t>
                      </a:r>
                    </a:p>
                  </a:txBody>
                  <a:tcPr anchor="ctr">
                    <a:solidFill>
                      <a:srgbClr val="D31F1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자격요건 및 우대사항</a:t>
                      </a:r>
                    </a:p>
                  </a:txBody>
                  <a:tcPr anchor="ctr">
                    <a:solidFill>
                      <a:srgbClr val="D31F1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모집인원</a:t>
                      </a:r>
                    </a:p>
                  </a:txBody>
                  <a:tcPr anchor="ctr">
                    <a:solidFill>
                      <a:srgbClr val="D31F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89622"/>
                  </a:ext>
                </a:extLst>
              </a:tr>
              <a:tr h="12053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항공기 장비운용</a:t>
                      </a:r>
                      <a:b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</a:br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(RAMP)</a:t>
                      </a:r>
                      <a:endParaRPr lang="ko-KR" altLang="en-US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항공기 유도 및 견인</a:t>
                      </a:r>
                      <a:endParaRPr lang="en-US" altLang="ko-KR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항공기 급수</a:t>
                      </a:r>
                      <a:endParaRPr lang="en-US" altLang="ko-KR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항공기 전기공급</a:t>
                      </a:r>
                      <a:endParaRPr lang="en-US" altLang="ko-KR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컨테이너 승기 및 하기</a:t>
                      </a:r>
                      <a:endParaRPr lang="en-US" altLang="ko-KR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항공기 </a:t>
                      </a:r>
                      <a:r>
                        <a:rPr lang="ko-KR" altLang="en-US" sz="1400" dirty="0" err="1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제방빙</a:t>
                      </a:r>
                      <a:endParaRPr lang="ko-KR" altLang="en-US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학력 </a:t>
                      </a:r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: 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무관</a:t>
                      </a:r>
                      <a:endParaRPr lang="en-US" altLang="ko-KR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경력 </a:t>
                      </a:r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: 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무관 </a:t>
                      </a:r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/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 유경험자 우대</a:t>
                      </a:r>
                      <a:endParaRPr lang="en-US" altLang="ko-KR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1</a:t>
                      </a:r>
                      <a:r>
                        <a:rPr lang="ko-KR" altLang="en-US" sz="1400" dirty="0" err="1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종보통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 운전면허 필수</a:t>
                      </a:r>
                      <a:endParaRPr lang="en-US" altLang="ko-KR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1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종대형 운전면허 우대</a:t>
                      </a:r>
                      <a:endParaRPr lang="en-US" altLang="ko-KR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F3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0 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명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292393"/>
                  </a:ext>
                </a:extLst>
              </a:tr>
              <a:tr h="12053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수하물 담당</a:t>
                      </a:r>
                      <a:endParaRPr lang="en-US" altLang="ko-KR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(BSA)</a:t>
                      </a:r>
                      <a:endParaRPr lang="ko-KR" altLang="en-US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3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BSA(Baggage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 </a:t>
                      </a:r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Sorting Area) 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근무</a:t>
                      </a:r>
                      <a:endParaRPr lang="en-US" altLang="ko-KR" sz="1400" dirty="0">
                        <a:latin typeface="나눔스퀘어 Light" panose="020B0600000101010101" pitchFamily="50" charset="-127"/>
                        <a:ea typeface="나눔스퀘어 Light" panose="020B0600000101010101" pitchFamily="50" charset="-127"/>
                      </a:endParaRPr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항공기 수하물 분류</a:t>
                      </a:r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/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적재</a:t>
                      </a:r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/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운반 업무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3F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endParaRPr lang="en-US" altLang="ko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0</a:t>
                      </a:r>
                      <a:r>
                        <a:rPr lang="ko-KR" altLang="en-US" sz="1400" dirty="0">
                          <a:latin typeface="나눔스퀘어 Light" panose="020B0600000101010101" pitchFamily="50" charset="-127"/>
                          <a:ea typeface="나눔스퀘어 Light" panose="020B0600000101010101" pitchFamily="50" charset="-127"/>
                        </a:rPr>
                        <a:t>명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535F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7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2807" y="2196005"/>
            <a:ext cx="281908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80" dirty="0">
                <a:solidFill>
                  <a:srgbClr val="D31F15"/>
                </a:solidFill>
                <a:latin typeface="Mark Pro" panose="020B0504020201010104" pitchFamily="34" charset="0"/>
                <a:ea typeface="Typold" panose="020B0004030204060B03" pitchFamily="34" charset="0"/>
              </a:rPr>
              <a:t>THANK YOU </a:t>
            </a:r>
            <a:r>
              <a:rPr lang="en-US" sz="2400" spc="-80" dirty="0">
                <a:solidFill>
                  <a:srgbClr val="000000"/>
                </a:solidFill>
                <a:latin typeface="Mark Pro" panose="020B0504020201010104" pitchFamily="34" charset="0"/>
                <a:ea typeface="Typold" panose="020B0004030204060B03" pitchFamily="34" charset="0"/>
              </a:rPr>
              <a:t>for</a:t>
            </a:r>
            <a:br>
              <a:rPr lang="en-US" sz="2400" spc="-80" dirty="0">
                <a:solidFill>
                  <a:srgbClr val="000000"/>
                </a:solidFill>
                <a:latin typeface="Mark Pro" panose="020B0504020201010104" pitchFamily="34" charset="0"/>
                <a:ea typeface="Typold" panose="020B0004030204060B03" pitchFamily="34" charset="0"/>
              </a:rPr>
            </a:br>
            <a:r>
              <a:rPr lang="en-US" sz="2400" spc="-80" dirty="0">
                <a:solidFill>
                  <a:srgbClr val="000000"/>
                </a:solidFill>
                <a:latin typeface="Mark Pro" panose="020B0504020201010104" pitchFamily="34" charset="0"/>
                <a:ea typeface="Typold" panose="020B0004030204060B03" pitchFamily="34" charset="0"/>
              </a:rPr>
              <a:t>your attention</a:t>
            </a:r>
            <a:endParaRPr sz="2400" dirty="0">
              <a:latin typeface="Mark Pro" panose="020B0504020201010104" pitchFamily="34" charset="0"/>
              <a:ea typeface="Typold" panose="020B0004030204060B03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25795" cy="5143498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225B0B6-3C48-47C8-84C1-D67B8FE3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10" name="날짜 개체 틀 9">
            <a:extLst>
              <a:ext uri="{FF2B5EF4-FFF2-40B4-BE49-F238E27FC236}">
                <a16:creationId xmlns:a16="http://schemas.microsoft.com/office/drawing/2014/main" id="{E658A08F-A575-4578-9FBC-FD509F08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FDE3-048B-49D1-A964-743A1F99FE78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CCDB649A-9A77-4AEE-8C8C-FF5F32BF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C8EE0E98-96C4-4BB5-B2A8-B7F4407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13" name="날짜 개체 틀 12">
            <a:extLst>
              <a:ext uri="{FF2B5EF4-FFF2-40B4-BE49-F238E27FC236}">
                <a16:creationId xmlns:a16="http://schemas.microsoft.com/office/drawing/2014/main" id="{25961D63-1596-4D75-B30C-60B30B76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4DB-527C-43DA-B891-502EAFE370BD}" type="datetime6">
              <a:rPr lang="en-US" altLang="ko-KR" noProof="0" smtClean="0"/>
              <a:pPr/>
              <a:t>September 22</a:t>
            </a:fld>
            <a:endParaRPr lang="en-US" noProof="0" dirty="0"/>
          </a:p>
        </p:txBody>
      </p:sp>
      <p:sp>
        <p:nvSpPr>
          <p:cNvPr id="14" name="바닥글 개체 틀 13">
            <a:extLst>
              <a:ext uri="{FF2B5EF4-FFF2-40B4-BE49-F238E27FC236}">
                <a16:creationId xmlns:a16="http://schemas.microsoft.com/office/drawing/2014/main" id="{A1B8C1B5-233A-4AEE-B075-7F100DF1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pic>
        <p:nvPicPr>
          <p:cNvPr id="6" name="온라인 미디어 5" title="Swissport at a Glance">
            <a:hlinkClick r:id="" action="ppaction://media"/>
            <a:extLst>
              <a:ext uri="{FF2B5EF4-FFF2-40B4-BE49-F238E27FC236}">
                <a16:creationId xmlns:a16="http://schemas.microsoft.com/office/drawing/2014/main" id="{A0864CF4-1D02-D5B2-D770-C5F228B32C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1430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80238" y="1172717"/>
            <a:ext cx="8369300" cy="0"/>
          </a:xfrm>
          <a:custGeom>
            <a:avLst/>
            <a:gdLst/>
            <a:ahLst/>
            <a:cxnLst/>
            <a:rect l="l" t="t" r="r" b="b"/>
            <a:pathLst>
              <a:path w="8369300">
                <a:moveTo>
                  <a:pt x="0" y="0"/>
                </a:moveTo>
                <a:lnTo>
                  <a:pt x="8368918" y="0"/>
                </a:lnTo>
              </a:path>
            </a:pathLst>
          </a:custGeom>
          <a:ln w="28956">
            <a:solidFill>
              <a:srgbClr val="D0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733" y="1219229"/>
            <a:ext cx="7635724" cy="3532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0BFCE2-DF02-4C20-A241-1AEBE091BE6D}"/>
              </a:ext>
            </a:extLst>
          </p:cNvPr>
          <p:cNvSpPr txBox="1"/>
          <p:nvPr/>
        </p:nvSpPr>
        <p:spPr>
          <a:xfrm>
            <a:off x="6861594" y="3898793"/>
            <a:ext cx="42319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800" b="1" dirty="0">
                <a:latin typeface="Mark Pro" panose="020B0504020201010104" pitchFamily="34" charset="0"/>
                <a:ea typeface="Typold Extended Medium" panose="020B0004030204060B03" pitchFamily="34" charset="0"/>
              </a:rPr>
              <a:t>PACIFIC</a:t>
            </a:r>
            <a:endParaRPr lang="ko-KR" altLang="en-US" sz="800" b="1" dirty="0" err="1">
              <a:latin typeface="Mark Pro" panose="020B05040202010101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ADB4CC-1651-46BB-9B26-A1F1610D6E5F}"/>
              </a:ext>
            </a:extLst>
          </p:cNvPr>
          <p:cNvSpPr txBox="1"/>
          <p:nvPr/>
        </p:nvSpPr>
        <p:spPr>
          <a:xfrm>
            <a:off x="6815304" y="3303072"/>
            <a:ext cx="64601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4400" b="1" dirty="0">
                <a:solidFill>
                  <a:srgbClr val="525F69"/>
                </a:solidFill>
                <a:latin typeface="Mark Pro" panose="020B0504020201010104" pitchFamily="34" charset="0"/>
                <a:ea typeface="Typold" panose="020B0004030204060B03" pitchFamily="34" charset="0"/>
              </a:rPr>
              <a:t>25</a:t>
            </a:r>
            <a:endParaRPr lang="ko-KR" altLang="en-US" sz="4400" b="1" dirty="0" err="1">
              <a:solidFill>
                <a:srgbClr val="525F69"/>
              </a:solidFill>
              <a:latin typeface="Mark Pro" panose="020B05040202010101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0A84E2-9180-4406-B5D8-4A3B88903D4D}"/>
              </a:ext>
            </a:extLst>
          </p:cNvPr>
          <p:cNvSpPr txBox="1"/>
          <p:nvPr/>
        </p:nvSpPr>
        <p:spPr>
          <a:xfrm>
            <a:off x="6247422" y="2438002"/>
            <a:ext cx="25006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dirty="0">
                <a:latin typeface="Mark Pro" panose="020B0504020201010104" pitchFamily="34" charset="0"/>
                <a:ea typeface="Typold Extended Medium" panose="020B0004030204060B03" pitchFamily="34" charset="0"/>
              </a:rPr>
              <a:t>AISA</a:t>
            </a:r>
            <a:endParaRPr lang="ko-KR" altLang="en-US" sz="800" b="1" dirty="0" err="1">
              <a:latin typeface="Mark Pro" panose="020B05040202010101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673135-679E-4313-ACFA-DD3BAAAFE748}"/>
              </a:ext>
            </a:extLst>
          </p:cNvPr>
          <p:cNvSpPr txBox="1"/>
          <p:nvPr/>
        </p:nvSpPr>
        <p:spPr>
          <a:xfrm>
            <a:off x="6247422" y="1820068"/>
            <a:ext cx="58830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4400" b="1" dirty="0">
                <a:solidFill>
                  <a:srgbClr val="525F69"/>
                </a:solidFill>
                <a:latin typeface="Mark Pro" panose="020B0504020201010104" pitchFamily="34" charset="0"/>
                <a:ea typeface="Typold" panose="020B0004030204060B03" pitchFamily="34" charset="0"/>
              </a:rPr>
              <a:t>18</a:t>
            </a:r>
            <a:endParaRPr lang="ko-KR" altLang="en-US" sz="4400" b="1" dirty="0" err="1">
              <a:solidFill>
                <a:srgbClr val="525F69"/>
              </a:solidFill>
              <a:latin typeface="Mark Pro" panose="020B05040202010101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8DC327-AD49-4985-8BDE-F58D7FFE5FE4}"/>
              </a:ext>
            </a:extLst>
          </p:cNvPr>
          <p:cNvSpPr txBox="1"/>
          <p:nvPr/>
        </p:nvSpPr>
        <p:spPr>
          <a:xfrm>
            <a:off x="4448245" y="1914782"/>
            <a:ext cx="43441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dirty="0">
                <a:latin typeface="Mark Pro" panose="020B0504020201010104" pitchFamily="34" charset="0"/>
                <a:ea typeface="Typold Extended Medium" panose="020B0004030204060B03" pitchFamily="34" charset="0"/>
              </a:rPr>
              <a:t>EUROPE</a:t>
            </a:r>
            <a:endParaRPr lang="ko-KR" altLang="en-US" sz="800" b="1" dirty="0" err="1">
              <a:latin typeface="Mark Pro" panose="020B05040202010101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AA9D2E-06BD-4594-B66D-575426471391}"/>
              </a:ext>
            </a:extLst>
          </p:cNvPr>
          <p:cNvSpPr txBox="1"/>
          <p:nvPr/>
        </p:nvSpPr>
        <p:spPr>
          <a:xfrm>
            <a:off x="4448245" y="1351574"/>
            <a:ext cx="75661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4400" b="1" dirty="0">
                <a:solidFill>
                  <a:srgbClr val="525F69"/>
                </a:solidFill>
                <a:latin typeface="Mark Pro" panose="020B0504020201010104" pitchFamily="34" charset="0"/>
                <a:ea typeface="Typold" panose="020B0004030204060B03" pitchFamily="34" charset="0"/>
              </a:rPr>
              <a:t>80</a:t>
            </a:r>
            <a:endParaRPr lang="ko-KR" altLang="en-US" sz="4400" b="1" dirty="0" err="1">
              <a:solidFill>
                <a:srgbClr val="525F69"/>
              </a:solidFill>
              <a:latin typeface="Mark Pro" panose="020B05040202010101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F6E5F7-3B6A-4793-8300-DDA7B0DB0F78}"/>
              </a:ext>
            </a:extLst>
          </p:cNvPr>
          <p:cNvSpPr txBox="1"/>
          <p:nvPr/>
        </p:nvSpPr>
        <p:spPr>
          <a:xfrm>
            <a:off x="4368759" y="3237689"/>
            <a:ext cx="39433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dirty="0">
                <a:latin typeface="Mark Pro" panose="020B0504020201010104" pitchFamily="34" charset="0"/>
                <a:ea typeface="Typold Extended Medium" panose="020B0004030204060B03" pitchFamily="34" charset="0"/>
              </a:rPr>
              <a:t>AFRICA</a:t>
            </a:r>
            <a:endParaRPr lang="ko-KR" altLang="en-US" sz="800" b="1" dirty="0" err="1">
              <a:latin typeface="Mark Pro" panose="020B05040202010101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F692E9-5E37-41ED-A28B-D64DE07BB3BA}"/>
              </a:ext>
            </a:extLst>
          </p:cNvPr>
          <p:cNvSpPr txBox="1"/>
          <p:nvPr/>
        </p:nvSpPr>
        <p:spPr>
          <a:xfrm>
            <a:off x="4368759" y="2680368"/>
            <a:ext cx="72135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4400" b="1" dirty="0">
                <a:solidFill>
                  <a:srgbClr val="525F69"/>
                </a:solidFill>
                <a:latin typeface="Mark Pro" panose="020B0504020201010104" pitchFamily="34" charset="0"/>
                <a:ea typeface="Typold" panose="020B0004030204060B03" pitchFamily="34" charset="0"/>
              </a:rPr>
              <a:t>30</a:t>
            </a:r>
            <a:endParaRPr lang="ko-KR" altLang="en-US" sz="4400" b="1" dirty="0" err="1">
              <a:solidFill>
                <a:srgbClr val="525F69"/>
              </a:solidFill>
              <a:latin typeface="Mark Pro" panose="020B05040202010101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8D9580-1387-415D-B4B6-38D75AB3B5BB}"/>
              </a:ext>
            </a:extLst>
          </p:cNvPr>
          <p:cNvSpPr txBox="1"/>
          <p:nvPr/>
        </p:nvSpPr>
        <p:spPr>
          <a:xfrm>
            <a:off x="795350" y="2092271"/>
            <a:ext cx="89768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dirty="0">
                <a:latin typeface="Mark Pro" panose="020B0504020201010104" pitchFamily="34" charset="0"/>
                <a:ea typeface="Typold Extended Medium" panose="020B0004030204060B03" pitchFamily="34" charset="0"/>
              </a:rPr>
              <a:t>NORTH AMERICA</a:t>
            </a:r>
            <a:endParaRPr lang="ko-KR" altLang="en-US" sz="800" b="1" dirty="0" err="1">
              <a:latin typeface="Mark Pro" panose="020B05040202010101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D436B1-AC66-497B-965C-409F2E473AD6}"/>
              </a:ext>
            </a:extLst>
          </p:cNvPr>
          <p:cNvSpPr txBox="1"/>
          <p:nvPr/>
        </p:nvSpPr>
        <p:spPr>
          <a:xfrm>
            <a:off x="795350" y="1517148"/>
            <a:ext cx="71493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4400" b="1" dirty="0">
                <a:solidFill>
                  <a:srgbClr val="525F69"/>
                </a:solidFill>
                <a:latin typeface="Mark Pro" panose="020B0504020201010104" pitchFamily="34" charset="0"/>
                <a:ea typeface="Typold" panose="020B0004030204060B03" pitchFamily="34" charset="0"/>
              </a:rPr>
              <a:t>88</a:t>
            </a:r>
            <a:endParaRPr lang="ko-KR" altLang="en-US" sz="4400" b="1" dirty="0" err="1">
              <a:solidFill>
                <a:srgbClr val="525F69"/>
              </a:solidFill>
              <a:latin typeface="Mark Pro" panose="020B05040202010101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819455-A989-44DF-B6D2-5B574D4B452C}"/>
              </a:ext>
            </a:extLst>
          </p:cNvPr>
          <p:cNvSpPr txBox="1"/>
          <p:nvPr/>
        </p:nvSpPr>
        <p:spPr>
          <a:xfrm>
            <a:off x="1706788" y="4072513"/>
            <a:ext cx="4937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dirty="0">
                <a:latin typeface="Mark Pro" panose="020B0504020201010104" pitchFamily="34" charset="0"/>
                <a:ea typeface="Typold Extended Medium" panose="020B0004030204060B03" pitchFamily="34" charset="0"/>
              </a:rPr>
              <a:t>SOUTH</a:t>
            </a:r>
          </a:p>
          <a:p>
            <a:r>
              <a:rPr lang="en-US" altLang="ko-KR" sz="800" b="1" dirty="0">
                <a:latin typeface="Mark Pro" panose="020B0504020201010104" pitchFamily="34" charset="0"/>
                <a:ea typeface="Typold Extended Medium" panose="020B0004030204060B03" pitchFamily="34" charset="0"/>
              </a:rPr>
              <a:t>AMERICA</a:t>
            </a:r>
            <a:endParaRPr lang="ko-KR" altLang="en-US" sz="800" b="1" dirty="0" err="1">
              <a:latin typeface="Mark Pro" panose="020B05040202010101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8002F8-CA7D-431D-A064-1041A94A2EA1}"/>
              </a:ext>
            </a:extLst>
          </p:cNvPr>
          <p:cNvSpPr txBox="1"/>
          <p:nvPr/>
        </p:nvSpPr>
        <p:spPr>
          <a:xfrm>
            <a:off x="1706788" y="3501049"/>
            <a:ext cx="6636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4400" b="1" dirty="0">
                <a:solidFill>
                  <a:srgbClr val="525F69"/>
                </a:solidFill>
                <a:latin typeface="Mark Pro" panose="020B0504020201010104" pitchFamily="34" charset="0"/>
                <a:ea typeface="Typold" panose="020B0004030204060B03" pitchFamily="34" charset="0"/>
              </a:rPr>
              <a:t>46</a:t>
            </a:r>
            <a:endParaRPr lang="ko-KR" altLang="en-US" sz="4400" b="1" dirty="0" err="1">
              <a:solidFill>
                <a:srgbClr val="525F69"/>
              </a:solidFill>
              <a:latin typeface="Mark Pro" panose="020B05040202010101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F8AD8B-4D0B-4768-8631-C20288A459A4}"/>
              </a:ext>
            </a:extLst>
          </p:cNvPr>
          <p:cNvSpPr txBox="1"/>
          <p:nvPr/>
        </p:nvSpPr>
        <p:spPr>
          <a:xfrm>
            <a:off x="3250894" y="4417569"/>
            <a:ext cx="62036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dirty="0">
                <a:solidFill>
                  <a:srgbClr val="D31F15"/>
                </a:solidFill>
                <a:latin typeface="Mark Pro" panose="020B0504020201010104" pitchFamily="34" charset="0"/>
              </a:rPr>
              <a:t>COUNTRIES</a:t>
            </a:r>
            <a:endParaRPr lang="ko-KR" altLang="en-US" sz="800" b="1" dirty="0" err="1">
              <a:solidFill>
                <a:srgbClr val="D31F15"/>
              </a:solidFill>
              <a:latin typeface="Mark Pro" panose="020B05040202010101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1A2277-D472-444A-B420-385FA4F677C6}"/>
              </a:ext>
            </a:extLst>
          </p:cNvPr>
          <p:cNvSpPr txBox="1"/>
          <p:nvPr/>
        </p:nvSpPr>
        <p:spPr>
          <a:xfrm>
            <a:off x="3257481" y="3857069"/>
            <a:ext cx="65883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4400" b="1" dirty="0">
                <a:solidFill>
                  <a:srgbClr val="D31F15"/>
                </a:solidFill>
                <a:latin typeface="Mark Pro" panose="020B0504020201010104" pitchFamily="34" charset="0"/>
              </a:rPr>
              <a:t>45</a:t>
            </a:r>
            <a:endParaRPr lang="ko-KR" altLang="en-US" sz="4400" b="1" dirty="0" err="1">
              <a:solidFill>
                <a:srgbClr val="D31F15"/>
              </a:solidFill>
              <a:latin typeface="Mark Pro" panose="020B05040202010101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4A67C2-CDCE-498A-94DF-E79239F7A4B7}"/>
              </a:ext>
            </a:extLst>
          </p:cNvPr>
          <p:cNvSpPr txBox="1"/>
          <p:nvPr/>
        </p:nvSpPr>
        <p:spPr>
          <a:xfrm>
            <a:off x="5188345" y="4417568"/>
            <a:ext cx="12583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b="1" dirty="0">
                <a:solidFill>
                  <a:srgbClr val="D31F15"/>
                </a:solidFill>
                <a:latin typeface="Mark Pro" panose="020B0504020201010104" pitchFamily="34" charset="0"/>
              </a:rPr>
              <a:t>AIRPORTS WORLDWIDE</a:t>
            </a:r>
            <a:endParaRPr lang="ko-KR" altLang="en-US" sz="800" b="1" dirty="0" err="1">
              <a:solidFill>
                <a:srgbClr val="D31F15"/>
              </a:solidFill>
              <a:latin typeface="Mark Pro" panose="020B05040202010101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99C5DB-E716-4990-B76F-1DFBDC9FD449}"/>
              </a:ext>
            </a:extLst>
          </p:cNvPr>
          <p:cNvSpPr txBox="1"/>
          <p:nvPr/>
        </p:nvSpPr>
        <p:spPr>
          <a:xfrm>
            <a:off x="5245214" y="3857069"/>
            <a:ext cx="98584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4400" b="1" dirty="0">
                <a:solidFill>
                  <a:srgbClr val="D31F15"/>
                </a:solidFill>
                <a:latin typeface="Mark Pro" panose="020B0504020201010104" pitchFamily="34" charset="0"/>
              </a:rPr>
              <a:t>287</a:t>
            </a:r>
            <a:endParaRPr lang="ko-KR" altLang="en-US" sz="4400" b="1" dirty="0" err="1">
              <a:solidFill>
                <a:srgbClr val="D31F15"/>
              </a:solidFill>
              <a:latin typeface="Mark Pro" panose="020B0504020201010104" pitchFamily="34" charset="0"/>
            </a:endParaRPr>
          </a:p>
        </p:txBody>
      </p:sp>
      <p:sp>
        <p:nvSpPr>
          <p:cNvPr id="45" name="슬라이드 번호 개체 틀 44">
            <a:extLst>
              <a:ext uri="{FF2B5EF4-FFF2-40B4-BE49-F238E27FC236}">
                <a16:creationId xmlns:a16="http://schemas.microsoft.com/office/drawing/2014/main" id="{043AE1A6-E51A-4AA3-9CD3-4EE7AF09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0" noProof="0">
                <a:latin typeface="Typold" panose="020B0004030204060B03" pitchFamily="34" charset="0"/>
                <a:ea typeface="Typold" panose="020B0004030204060B03" pitchFamily="34" charset="0"/>
              </a:rPr>
              <a:t>Page </a:t>
            </a:r>
            <a:fld id="{DF769038-09FF-442B-BCC7-D20D922EF904}" type="slidenum">
              <a:rPr lang="en-US" b="0" noProof="0" smtClean="0">
                <a:latin typeface="Typold" panose="020B0004030204060B03" pitchFamily="34" charset="0"/>
                <a:ea typeface="Typold" panose="020B0004030204060B03" pitchFamily="34" charset="0"/>
              </a:rPr>
              <a:pPr/>
              <a:t>3</a:t>
            </a:fld>
            <a:endParaRPr lang="en-US" b="0" noProof="0">
              <a:latin typeface="Typold" panose="020B0004030204060B03" pitchFamily="34" charset="0"/>
              <a:ea typeface="Typold" panose="020B0004030204060B03" pitchFamily="34" charset="0"/>
            </a:endParaRPr>
          </a:p>
        </p:txBody>
      </p:sp>
      <p:sp>
        <p:nvSpPr>
          <p:cNvPr id="46" name="날짜 개체 틀 45">
            <a:extLst>
              <a:ext uri="{FF2B5EF4-FFF2-40B4-BE49-F238E27FC236}">
                <a16:creationId xmlns:a16="http://schemas.microsoft.com/office/drawing/2014/main" id="{265D24E5-9149-4FCE-A677-E572FC22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0FD-73DF-4676-8149-0BE2477253BE}" type="datetime6">
              <a:rPr lang="en-US" altLang="ko-KR" noProof="0" smtClean="0">
                <a:latin typeface="Typold" panose="020B0004030204060B03" pitchFamily="34" charset="0"/>
                <a:ea typeface="Typold" panose="020B0004030204060B03" pitchFamily="34" charset="0"/>
              </a:rPr>
              <a:pPr/>
              <a:t>September 22</a:t>
            </a:fld>
            <a:endParaRPr lang="en-US" noProof="0" dirty="0">
              <a:latin typeface="Typold" panose="020B0004030204060B03" pitchFamily="34" charset="0"/>
              <a:ea typeface="Typold" panose="020B0004030204060B03" pitchFamily="34" charset="0"/>
            </a:endParaRPr>
          </a:p>
        </p:txBody>
      </p:sp>
      <p:sp>
        <p:nvSpPr>
          <p:cNvPr id="47" name="바닥글 개체 틀 46">
            <a:extLst>
              <a:ext uri="{FF2B5EF4-FFF2-40B4-BE49-F238E27FC236}">
                <a16:creationId xmlns:a16="http://schemas.microsoft.com/office/drawing/2014/main" id="{3B5DC8CF-CC47-42E3-8A65-9BD7C00F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noProof="0">
                <a:latin typeface="Typold" panose="020B0004030204060B03" pitchFamily="34" charset="0"/>
                <a:ea typeface="Typold" panose="020B0004030204060B03" pitchFamily="34" charset="0"/>
              </a:rPr>
              <a:t>HR Department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D545EF-05D4-4594-BEC2-8BA2648D958B}"/>
              </a:ext>
            </a:extLst>
          </p:cNvPr>
          <p:cNvSpPr txBox="1"/>
          <p:nvPr/>
        </p:nvSpPr>
        <p:spPr>
          <a:xfrm>
            <a:off x="386362" y="344127"/>
            <a:ext cx="34656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latin typeface="Mark Pro" panose="020B0504020201010104" pitchFamily="34" charset="0"/>
                <a:ea typeface="Typold" panose="020B0004030204060B03" pitchFamily="34" charset="0"/>
              </a:rPr>
              <a:t>SWISSPORT INTERNATIONAL</a:t>
            </a:r>
            <a:endParaRPr lang="ko-KR" altLang="en-US" b="1" dirty="0" err="1">
              <a:latin typeface="Mark Pro" panose="020B05040202010101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3F39BE-FE04-46F4-A1E7-F7CD50C05F37}"/>
              </a:ext>
            </a:extLst>
          </p:cNvPr>
          <p:cNvSpPr txBox="1"/>
          <p:nvPr/>
        </p:nvSpPr>
        <p:spPr>
          <a:xfrm>
            <a:off x="380238" y="926496"/>
            <a:ext cx="260488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dirty="0">
                <a:latin typeface="Mark Pro" panose="020B0504020201010104" pitchFamily="34" charset="0"/>
                <a:ea typeface="Typold" panose="020B0004030204060B03" pitchFamily="34" charset="0"/>
              </a:rPr>
              <a:t>OUR GLOBAL PRESENCE</a:t>
            </a:r>
            <a:endParaRPr lang="ko-KR" altLang="en-US" sz="1600" dirty="0" err="1">
              <a:latin typeface="Mark Pro" panose="020B05040202010101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D6A920E-E326-4A4B-818F-72A429B79114}"/>
              </a:ext>
            </a:extLst>
          </p:cNvPr>
          <p:cNvSpPr txBox="1"/>
          <p:nvPr/>
        </p:nvSpPr>
        <p:spPr>
          <a:xfrm>
            <a:off x="798776" y="1556087"/>
            <a:ext cx="4850657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dirty="0" err="1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스위스포트코리아는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2001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년 설립 이후 인천공항 내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항공사 지상조업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(Ground Handling Agent)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제공하고 있습니다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세계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1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위 지상조업사인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SWISSPORT INTERNATIONAL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의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한국 지사로 생산성과 효율성 강화를 통해 경쟁력을 갖추어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국내 지상조업 시장에서 영향력을 키우고 있습니다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대표 이사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1200" dirty="0" err="1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브래드리조지무어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설  </a:t>
            </a:r>
            <a:r>
              <a:rPr lang="ko-KR" altLang="en-US" sz="1200" dirty="0" err="1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립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 일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: 2001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년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1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월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29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일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영업 분야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항공기 지상조업 및 화물조업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주       소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: </a:t>
            </a:r>
          </a:p>
          <a:p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   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인천광역시 중구 </a:t>
            </a:r>
            <a:r>
              <a:rPr lang="ko-KR" altLang="en-US" sz="1200" dirty="0" err="1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공항로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272, 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인천국제공항 제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1 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여객터미널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   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인천광역시 중구 </a:t>
            </a:r>
            <a:r>
              <a:rPr lang="ko-KR" altLang="en-US" sz="1200" dirty="0" err="1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공항동로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295</a:t>
            </a:r>
            <a:r>
              <a:rPr lang="ko-KR" altLang="en-US" sz="1200" dirty="0" err="1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번길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화물터미널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B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동 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0238" y="1172717"/>
            <a:ext cx="8369300" cy="0"/>
          </a:xfrm>
          <a:custGeom>
            <a:avLst/>
            <a:gdLst/>
            <a:ahLst/>
            <a:cxnLst/>
            <a:rect l="l" t="t" r="r" b="b"/>
            <a:pathLst>
              <a:path w="8369300">
                <a:moveTo>
                  <a:pt x="0" y="0"/>
                </a:moveTo>
                <a:lnTo>
                  <a:pt x="8368918" y="0"/>
                </a:lnTo>
              </a:path>
            </a:pathLst>
          </a:custGeom>
          <a:ln w="28956">
            <a:solidFill>
              <a:srgbClr val="D0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893" y="1539112"/>
            <a:ext cx="3517571" cy="289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사각형 설명선 21"/>
          <p:cNvSpPr/>
          <p:nvPr/>
        </p:nvSpPr>
        <p:spPr>
          <a:xfrm>
            <a:off x="5870655" y="1757766"/>
            <a:ext cx="2707901" cy="489249"/>
          </a:xfrm>
          <a:prstGeom prst="wedgeRectCallout">
            <a:avLst>
              <a:gd name="adj1" fmla="val -44978"/>
              <a:gd name="adj2" fmla="val 27800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  <a:latin typeface="Typold" panose="020B0004030204060B03" pitchFamily="34" charset="0"/>
                <a:ea typeface="Typold" panose="020B0004030204060B03" pitchFamily="34" charset="0"/>
              </a:rPr>
              <a:t>Incheon</a:t>
            </a:r>
            <a:r>
              <a:rPr lang="en-US" altLang="ko-KR" sz="1200" dirty="0">
                <a:solidFill>
                  <a:schemeClr val="tx1"/>
                </a:solidFill>
                <a:latin typeface="Typold" panose="020B0004030204060B03" pitchFamily="34" charset="0"/>
                <a:ea typeface="Typold" panose="020B0004030204060B03" pitchFamily="34" charset="0"/>
              </a:rPr>
              <a:t> International Airport</a:t>
            </a:r>
          </a:p>
          <a:p>
            <a:pPr algn="ctr"/>
            <a:r>
              <a:rPr lang="en-US" altLang="ko-KR" sz="1200" dirty="0">
                <a:solidFill>
                  <a:srgbClr val="D31F15"/>
                </a:solidFill>
                <a:latin typeface="Typold" panose="020B0004030204060B03" pitchFamily="34" charset="0"/>
                <a:ea typeface="Typold" panose="020B0004030204060B03" pitchFamily="34" charset="0"/>
              </a:rPr>
              <a:t>ICN/RKSI</a:t>
            </a:r>
            <a:endParaRPr lang="ko-KR" altLang="en-US" sz="1200" dirty="0" err="1">
              <a:solidFill>
                <a:srgbClr val="D31F15"/>
              </a:solidFill>
              <a:latin typeface="Typold" panose="020B0004030204060B03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B43264-C671-4983-9BF0-F4558ACB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5F1EF6-1286-411F-BD67-CD081B9C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F2F8-76F1-44DD-A21D-C508EAE81A50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3F0D686-5B60-4ECF-B84C-248D0CA8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49200-CB7C-4171-BE73-245A5E55F643}"/>
              </a:ext>
            </a:extLst>
          </p:cNvPr>
          <p:cNvSpPr txBox="1"/>
          <p:nvPr/>
        </p:nvSpPr>
        <p:spPr>
          <a:xfrm>
            <a:off x="386362" y="344127"/>
            <a:ext cx="23564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latin typeface="Mark Pro" panose="020B0504020201010104" pitchFamily="34" charset="0"/>
                <a:ea typeface="Typold" panose="020B0004030204060B03" pitchFamily="34" charset="0"/>
              </a:rPr>
              <a:t>SWISSPORT KOREA</a:t>
            </a:r>
            <a:endParaRPr lang="ko-KR" altLang="en-US" b="1" dirty="0" err="1">
              <a:latin typeface="Mark Pro" panose="020B05040202010101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A7AEB-83E6-4C7F-A2C5-30F27FE193D8}"/>
              </a:ext>
            </a:extLst>
          </p:cNvPr>
          <p:cNvSpPr txBox="1"/>
          <p:nvPr/>
        </p:nvSpPr>
        <p:spPr>
          <a:xfrm>
            <a:off x="380238" y="926496"/>
            <a:ext cx="250870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dirty="0">
                <a:latin typeface="Mark Pro" panose="020B0504020201010104" pitchFamily="34" charset="0"/>
                <a:ea typeface="Typold" panose="020B0004030204060B03" pitchFamily="34" charset="0"/>
              </a:rPr>
              <a:t>STATION INFORMATION</a:t>
            </a:r>
            <a:endParaRPr lang="ko-KR" altLang="en-US" sz="1600" dirty="0" err="1">
              <a:latin typeface="Mark Pro" panose="020B05040202010101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80238" y="1172717"/>
            <a:ext cx="8369300" cy="0"/>
          </a:xfrm>
          <a:custGeom>
            <a:avLst/>
            <a:gdLst/>
            <a:ahLst/>
            <a:cxnLst/>
            <a:rect l="l" t="t" r="r" b="b"/>
            <a:pathLst>
              <a:path w="8369300">
                <a:moveTo>
                  <a:pt x="0" y="0"/>
                </a:moveTo>
                <a:lnTo>
                  <a:pt x="8368918" y="0"/>
                </a:lnTo>
              </a:path>
            </a:pathLst>
          </a:custGeom>
          <a:ln w="28956">
            <a:solidFill>
              <a:srgbClr val="D0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7EC168-F672-4508-808E-37E49C44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67" name="날짜 개체 틀 66">
            <a:extLst>
              <a:ext uri="{FF2B5EF4-FFF2-40B4-BE49-F238E27FC236}">
                <a16:creationId xmlns:a16="http://schemas.microsoft.com/office/drawing/2014/main" id="{49F1F597-FD8A-486C-9744-451BEABE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BA0-749B-422D-A70B-29963D7CD22E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68" name="바닥글 개체 틀 67">
            <a:extLst>
              <a:ext uri="{FF2B5EF4-FFF2-40B4-BE49-F238E27FC236}">
                <a16:creationId xmlns:a16="http://schemas.microsoft.com/office/drawing/2014/main" id="{87197854-664F-4CB6-A12B-A8B5DF29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4802895"/>
            <a:ext cx="7224464" cy="92333"/>
          </a:xfrm>
        </p:spPr>
        <p:txBody>
          <a:bodyPr/>
          <a:lstStyle/>
          <a:p>
            <a:r>
              <a:rPr lang="en-US" noProof="0"/>
              <a:t>HR Department</a:t>
            </a:r>
          </a:p>
        </p:txBody>
      </p: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B5597971-DAEB-4086-B627-CB4BD38D6926}"/>
              </a:ext>
            </a:extLst>
          </p:cNvPr>
          <p:cNvGrpSpPr/>
          <p:nvPr/>
        </p:nvGrpSpPr>
        <p:grpSpPr>
          <a:xfrm>
            <a:off x="2082284" y="2813114"/>
            <a:ext cx="1098822" cy="450724"/>
            <a:chOff x="5776141" y="1435226"/>
            <a:chExt cx="1592230" cy="450724"/>
          </a:xfrm>
        </p:grpSpPr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B6ECEF92-EDF4-4D98-95AE-DD363EAA6329}"/>
                </a:ext>
              </a:extLst>
            </p:cNvPr>
            <p:cNvSpPr/>
            <p:nvPr/>
          </p:nvSpPr>
          <p:spPr>
            <a:xfrm>
              <a:off x="5776141" y="1435226"/>
              <a:ext cx="1592230" cy="225326"/>
            </a:xfrm>
            <a:prstGeom prst="rect">
              <a:avLst/>
            </a:prstGeom>
            <a:solidFill>
              <a:srgbClr val="535F69"/>
            </a:solidFill>
            <a:ln w="9525">
              <a:solidFill>
                <a:srgbClr val="535F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CGO &amp; CSRT</a:t>
              </a:r>
              <a:endParaRPr lang="ko-KR" altLang="en-US" sz="900" b="1" dirty="0" err="1">
                <a:solidFill>
                  <a:schemeClr val="bg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801016A3-A840-4751-831B-84B761DE76AB}"/>
                </a:ext>
              </a:extLst>
            </p:cNvPr>
            <p:cNvSpPr/>
            <p:nvPr/>
          </p:nvSpPr>
          <p:spPr>
            <a:xfrm>
              <a:off x="5776141" y="1663963"/>
              <a:ext cx="1592230" cy="2219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535F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ko-KR" altLang="en-US" sz="900" dirty="0" err="1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이학민</a:t>
              </a:r>
              <a:r>
                <a:rPr lang="ko-KR" altLang="en-US" sz="900" dirty="0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 상무</a:t>
              </a:r>
            </a:p>
          </p:txBody>
        </p:sp>
      </p:grp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56486231-F5DA-4D19-9805-2E05002D6C04}"/>
              </a:ext>
            </a:extLst>
          </p:cNvPr>
          <p:cNvCxnSpPr>
            <a:cxnSpLocks/>
          </p:cNvCxnSpPr>
          <p:nvPr/>
        </p:nvCxnSpPr>
        <p:spPr>
          <a:xfrm>
            <a:off x="4113783" y="1820050"/>
            <a:ext cx="0" cy="359881"/>
          </a:xfrm>
          <a:prstGeom prst="line">
            <a:avLst/>
          </a:prstGeom>
          <a:ln>
            <a:solidFill>
              <a:srgbClr val="535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5A84CF49-9A10-4C30-8702-CDE65A983451}"/>
              </a:ext>
            </a:extLst>
          </p:cNvPr>
          <p:cNvCxnSpPr>
            <a:cxnSpLocks/>
          </p:cNvCxnSpPr>
          <p:nvPr/>
        </p:nvCxnSpPr>
        <p:spPr>
          <a:xfrm flipH="1">
            <a:off x="2405633" y="2006378"/>
            <a:ext cx="1704164" cy="0"/>
          </a:xfrm>
          <a:prstGeom prst="line">
            <a:avLst/>
          </a:prstGeom>
          <a:ln>
            <a:solidFill>
              <a:srgbClr val="535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C73FA9B2-D507-4755-9523-9663D30BB42B}"/>
              </a:ext>
            </a:extLst>
          </p:cNvPr>
          <p:cNvGrpSpPr/>
          <p:nvPr/>
        </p:nvGrpSpPr>
        <p:grpSpPr>
          <a:xfrm>
            <a:off x="3317668" y="1379375"/>
            <a:ext cx="1592230" cy="443201"/>
            <a:chOff x="5776141" y="1442749"/>
            <a:chExt cx="1592230" cy="443201"/>
          </a:xfrm>
        </p:grpSpPr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865810B5-8DAC-449A-BDDA-6EA42E977F72}"/>
                </a:ext>
              </a:extLst>
            </p:cNvPr>
            <p:cNvSpPr/>
            <p:nvPr/>
          </p:nvSpPr>
          <p:spPr>
            <a:xfrm>
              <a:off x="5776141" y="1663963"/>
              <a:ext cx="1592230" cy="2219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D31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김종욱 사장</a:t>
              </a: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A393284A-E439-4E6F-B50A-584BBA8648D3}"/>
                </a:ext>
              </a:extLst>
            </p:cNvPr>
            <p:cNvSpPr/>
            <p:nvPr/>
          </p:nvSpPr>
          <p:spPr>
            <a:xfrm>
              <a:off x="5776141" y="1442749"/>
              <a:ext cx="1592230" cy="225326"/>
            </a:xfrm>
            <a:prstGeom prst="rect">
              <a:avLst/>
            </a:prstGeom>
            <a:solidFill>
              <a:srgbClr val="D31F15"/>
            </a:solidFill>
            <a:ln w="9525">
              <a:solidFill>
                <a:srgbClr val="D31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President</a:t>
              </a:r>
              <a:endParaRPr lang="ko-KR" altLang="en-US" sz="1200" b="1" dirty="0" err="1">
                <a:solidFill>
                  <a:schemeClr val="bg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45CF4015-4C0E-455B-9009-4AE982660A5C}"/>
              </a:ext>
            </a:extLst>
          </p:cNvPr>
          <p:cNvGrpSpPr/>
          <p:nvPr/>
        </p:nvGrpSpPr>
        <p:grpSpPr>
          <a:xfrm>
            <a:off x="805429" y="1785486"/>
            <a:ext cx="1600204" cy="443201"/>
            <a:chOff x="5772154" y="1442749"/>
            <a:chExt cx="1600204" cy="443201"/>
          </a:xfrm>
        </p:grpSpPr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13604A2-3DE8-4861-9808-724E270AF902}"/>
                </a:ext>
              </a:extLst>
            </p:cNvPr>
            <p:cNvSpPr/>
            <p:nvPr/>
          </p:nvSpPr>
          <p:spPr>
            <a:xfrm>
              <a:off x="5776141" y="1663963"/>
              <a:ext cx="1592230" cy="2219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43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김형훈 부사장</a:t>
              </a: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90351582-3A6D-4D9C-9720-4991B4ABBAB9}"/>
                </a:ext>
              </a:extLst>
            </p:cNvPr>
            <p:cNvSpPr/>
            <p:nvPr/>
          </p:nvSpPr>
          <p:spPr>
            <a:xfrm>
              <a:off x="5772154" y="1442749"/>
              <a:ext cx="1600204" cy="225326"/>
            </a:xfrm>
            <a:prstGeom prst="rect">
              <a:avLst/>
            </a:prstGeom>
            <a:solidFill>
              <a:srgbClr val="14377F"/>
            </a:solidFill>
            <a:ln w="9525">
              <a:solidFill>
                <a:srgbClr val="143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APAC </a:t>
              </a:r>
              <a:r>
                <a:rPr lang="en-US" altLang="ko-KR" sz="1200" b="1" dirty="0" err="1">
                  <a:solidFill>
                    <a:schemeClr val="bg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Biz&amp;CGO</a:t>
              </a:r>
              <a:endParaRPr lang="ko-KR" altLang="en-US" sz="1200" b="1" dirty="0" err="1">
                <a:solidFill>
                  <a:schemeClr val="bg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5818AD4-1FB1-4CB7-B858-52D13346D49C}"/>
              </a:ext>
            </a:extLst>
          </p:cNvPr>
          <p:cNvGrpSpPr/>
          <p:nvPr/>
        </p:nvGrpSpPr>
        <p:grpSpPr>
          <a:xfrm>
            <a:off x="3560388" y="2819381"/>
            <a:ext cx="1098822" cy="1776855"/>
            <a:chOff x="3287906" y="2819381"/>
            <a:chExt cx="1098822" cy="1776855"/>
          </a:xfrm>
        </p:grpSpPr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DB2542E9-DEF2-4704-8D23-4F3CA15AFFC7}"/>
                </a:ext>
              </a:extLst>
            </p:cNvPr>
            <p:cNvGrpSpPr/>
            <p:nvPr/>
          </p:nvGrpSpPr>
          <p:grpSpPr>
            <a:xfrm>
              <a:off x="3287906" y="2819381"/>
              <a:ext cx="1098822" cy="450724"/>
              <a:chOff x="5776141" y="1435226"/>
              <a:chExt cx="1592230" cy="450724"/>
            </a:xfrm>
          </p:grpSpPr>
          <p:sp>
            <p:nvSpPr>
              <p:cNvPr id="110" name="직사각형 109">
                <a:extLst>
                  <a:ext uri="{FF2B5EF4-FFF2-40B4-BE49-F238E27FC236}">
                    <a16:creationId xmlns:a16="http://schemas.microsoft.com/office/drawing/2014/main" id="{E6031173-51F5-4C0E-8FF8-E430694C7DEF}"/>
                  </a:ext>
                </a:extLst>
              </p:cNvPr>
              <p:cNvSpPr/>
              <p:nvPr/>
            </p:nvSpPr>
            <p:spPr>
              <a:xfrm>
                <a:off x="5776141" y="1663963"/>
                <a:ext cx="1592230" cy="2219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35F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ko-KR" altLang="en-US" sz="900" dirty="0" err="1">
                    <a:solidFill>
                      <a:schemeClr val="tx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배근동</a:t>
                </a:r>
                <a:r>
                  <a:rPr lang="ko-KR" altLang="en-US" sz="900" dirty="0">
                    <a:solidFill>
                      <a:schemeClr val="tx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 상무</a:t>
                </a:r>
              </a:p>
            </p:txBody>
          </p:sp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1ADEC490-B1B7-4CE4-B798-AD31B01A2817}"/>
                  </a:ext>
                </a:extLst>
              </p:cNvPr>
              <p:cNvSpPr/>
              <p:nvPr/>
            </p:nvSpPr>
            <p:spPr>
              <a:xfrm>
                <a:off x="5776141" y="1435226"/>
                <a:ext cx="1592230" cy="225326"/>
              </a:xfrm>
              <a:prstGeom prst="rect">
                <a:avLst/>
              </a:prstGeom>
              <a:solidFill>
                <a:srgbClr val="535F69"/>
              </a:solidFill>
              <a:ln w="9525">
                <a:solidFill>
                  <a:srgbClr val="535F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bg1"/>
                    </a:solidFill>
                    <a:latin typeface="Mark Pro" panose="020B0504020201010104" pitchFamily="34" charset="0"/>
                    <a:ea typeface="에스코어 드림 5 Medium" pitchFamily="34" charset="-127"/>
                  </a:rPr>
                  <a:t>HR</a:t>
                </a:r>
                <a:endParaRPr lang="ko-KR" altLang="en-US" sz="900" b="1" dirty="0" err="1">
                  <a:solidFill>
                    <a:schemeClr val="bg1"/>
                  </a:solidFill>
                  <a:latin typeface="Mark Pro" panose="020B0504020201010104" pitchFamily="34" charset="0"/>
                  <a:ea typeface="에스코어 드림 5 Medium" pitchFamily="34" charset="-127"/>
                </a:endParaRPr>
              </a:p>
            </p:txBody>
          </p:sp>
        </p:grpSp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0B8F623B-3113-4C11-91C8-17A39EBE51B4}"/>
                </a:ext>
              </a:extLst>
            </p:cNvPr>
            <p:cNvSpPr/>
            <p:nvPr/>
          </p:nvSpPr>
          <p:spPr>
            <a:xfrm>
              <a:off x="3365496" y="3376263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HRM &amp; ER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Manager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5BBFA82A-8BA1-4F62-871A-4FA2D81E7873}"/>
                </a:ext>
              </a:extLst>
            </p:cNvPr>
            <p:cNvSpPr/>
            <p:nvPr/>
          </p:nvSpPr>
          <p:spPr>
            <a:xfrm>
              <a:off x="3365496" y="3826737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Recruiting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Specialist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B8091A5D-C266-4201-B7E2-5CAE0F4A29F8}"/>
                </a:ext>
              </a:extLst>
            </p:cNvPr>
            <p:cNvSpPr/>
            <p:nvPr/>
          </p:nvSpPr>
          <p:spPr>
            <a:xfrm>
              <a:off x="3365496" y="4235519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Payroll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Specialist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3E7CD71-C248-4ABB-9DCB-5AB5D0C4578A}"/>
              </a:ext>
            </a:extLst>
          </p:cNvPr>
          <p:cNvGrpSpPr/>
          <p:nvPr/>
        </p:nvGrpSpPr>
        <p:grpSpPr>
          <a:xfrm>
            <a:off x="604180" y="2813114"/>
            <a:ext cx="1098822" cy="1374340"/>
            <a:chOff x="604180" y="2813114"/>
            <a:chExt cx="1098822" cy="1374340"/>
          </a:xfrm>
        </p:grpSpPr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4E6C6B38-0C79-4099-8E8B-29D808DEC852}"/>
                </a:ext>
              </a:extLst>
            </p:cNvPr>
            <p:cNvGrpSpPr/>
            <p:nvPr/>
          </p:nvGrpSpPr>
          <p:grpSpPr>
            <a:xfrm>
              <a:off x="604180" y="2813114"/>
              <a:ext cx="1098822" cy="450724"/>
              <a:chOff x="5776141" y="1435226"/>
              <a:chExt cx="1592230" cy="450724"/>
            </a:xfrm>
          </p:grpSpPr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AB4AB677-0D4A-4D06-B612-AD8FC3537550}"/>
                  </a:ext>
                </a:extLst>
              </p:cNvPr>
              <p:cNvSpPr/>
              <p:nvPr/>
            </p:nvSpPr>
            <p:spPr>
              <a:xfrm>
                <a:off x="5776141" y="1663963"/>
                <a:ext cx="1592230" cy="2219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35F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ko-KR" altLang="en-US" sz="900" dirty="0" err="1">
                    <a:solidFill>
                      <a:schemeClr val="tx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임두혁</a:t>
                </a:r>
                <a:r>
                  <a:rPr lang="ko-KR" altLang="en-US" sz="900" dirty="0">
                    <a:solidFill>
                      <a:schemeClr val="tx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 상무</a:t>
                </a:r>
              </a:p>
            </p:txBody>
          </p:sp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274F912A-2EA6-4B94-A2FB-9AAA3DBEFE81}"/>
                  </a:ext>
                </a:extLst>
              </p:cNvPr>
              <p:cNvSpPr/>
              <p:nvPr/>
            </p:nvSpPr>
            <p:spPr>
              <a:xfrm>
                <a:off x="5776141" y="1435226"/>
                <a:ext cx="1592230" cy="225326"/>
              </a:xfrm>
              <a:prstGeom prst="rect">
                <a:avLst/>
              </a:prstGeom>
              <a:solidFill>
                <a:srgbClr val="535F69"/>
              </a:solidFill>
              <a:ln w="9525">
                <a:solidFill>
                  <a:srgbClr val="535F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bg1"/>
                    </a:solidFill>
                    <a:latin typeface="Mark Pro" panose="020B0504020201010104" pitchFamily="34" charset="0"/>
                    <a:ea typeface="에스코어 드림 5 Medium" pitchFamily="34" charset="-127"/>
                  </a:rPr>
                  <a:t>Ground Handling</a:t>
                </a:r>
                <a:endParaRPr lang="ko-KR" altLang="en-US" sz="900" b="1" dirty="0" err="1">
                  <a:solidFill>
                    <a:schemeClr val="bg1"/>
                  </a:solidFill>
                  <a:latin typeface="Mark Pro" panose="020B0504020201010104" pitchFamily="34" charset="0"/>
                  <a:ea typeface="에스코어 드림 5 Medium" pitchFamily="34" charset="-127"/>
                </a:endParaRPr>
              </a:p>
            </p:txBody>
          </p:sp>
        </p:grpSp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63E07F55-BE7D-44BF-8169-F77596D5D5C1}"/>
                </a:ext>
              </a:extLst>
            </p:cNvPr>
            <p:cNvSpPr/>
            <p:nvPr/>
          </p:nvSpPr>
          <p:spPr>
            <a:xfrm>
              <a:off x="663868" y="3376263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PAX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Manager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A7191B7B-CB8D-432B-BFC8-C42F077F0817}"/>
                </a:ext>
              </a:extLst>
            </p:cNvPr>
            <p:cNvSpPr/>
            <p:nvPr/>
          </p:nvSpPr>
          <p:spPr>
            <a:xfrm>
              <a:off x="663868" y="3826737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RAMP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Manager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161D4E8-F19D-4DF8-B556-4BF7C2105A4D}"/>
              </a:ext>
            </a:extLst>
          </p:cNvPr>
          <p:cNvGrpSpPr/>
          <p:nvPr/>
        </p:nvGrpSpPr>
        <p:grpSpPr>
          <a:xfrm>
            <a:off x="5038492" y="2815909"/>
            <a:ext cx="1098822" cy="1773867"/>
            <a:chOff x="4629769" y="2815909"/>
            <a:chExt cx="1098822" cy="1773867"/>
          </a:xfrm>
        </p:grpSpPr>
        <p:grpSp>
          <p:nvGrpSpPr>
            <p:cNvPr id="112" name="그룹 111">
              <a:extLst>
                <a:ext uri="{FF2B5EF4-FFF2-40B4-BE49-F238E27FC236}">
                  <a16:creationId xmlns:a16="http://schemas.microsoft.com/office/drawing/2014/main" id="{4D877FF9-9180-4A26-8E6C-0AC005344033}"/>
                </a:ext>
              </a:extLst>
            </p:cNvPr>
            <p:cNvGrpSpPr/>
            <p:nvPr/>
          </p:nvGrpSpPr>
          <p:grpSpPr>
            <a:xfrm>
              <a:off x="4629769" y="2815909"/>
              <a:ext cx="1098822" cy="450724"/>
              <a:chOff x="5776141" y="1435226"/>
              <a:chExt cx="1592230" cy="450724"/>
            </a:xfrm>
          </p:grpSpPr>
          <p:sp>
            <p:nvSpPr>
              <p:cNvPr id="113" name="직사각형 112">
                <a:extLst>
                  <a:ext uri="{FF2B5EF4-FFF2-40B4-BE49-F238E27FC236}">
                    <a16:creationId xmlns:a16="http://schemas.microsoft.com/office/drawing/2014/main" id="{FABADA42-5D70-4830-A5A7-4A4DF5E80DE8}"/>
                  </a:ext>
                </a:extLst>
              </p:cNvPr>
              <p:cNvSpPr/>
              <p:nvPr/>
            </p:nvSpPr>
            <p:spPr>
              <a:xfrm>
                <a:off x="5776141" y="1663963"/>
                <a:ext cx="1592230" cy="2219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35F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ko-KR" altLang="en-US" sz="900" dirty="0" err="1">
                    <a:solidFill>
                      <a:schemeClr val="tx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공정민</a:t>
                </a:r>
                <a:r>
                  <a:rPr lang="ko-KR" altLang="en-US" sz="900" dirty="0">
                    <a:solidFill>
                      <a:schemeClr val="tx1"/>
                    </a:solidFill>
                    <a:latin typeface="나눔스퀘어 Light" panose="020B0600000101010101" pitchFamily="50" charset="-127"/>
                    <a:ea typeface="나눔스퀘어 Light" panose="020B0600000101010101" pitchFamily="50" charset="-127"/>
                  </a:rPr>
                  <a:t> 상무</a:t>
                </a:r>
              </a:p>
            </p:txBody>
          </p:sp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67EF0B6F-5EF5-488B-9B7E-A17D734D7A80}"/>
                  </a:ext>
                </a:extLst>
              </p:cNvPr>
              <p:cNvSpPr/>
              <p:nvPr/>
            </p:nvSpPr>
            <p:spPr>
              <a:xfrm>
                <a:off x="5776141" y="1435226"/>
                <a:ext cx="1592230" cy="225326"/>
              </a:xfrm>
              <a:prstGeom prst="rect">
                <a:avLst/>
              </a:prstGeom>
              <a:solidFill>
                <a:srgbClr val="535F69"/>
              </a:solidFill>
              <a:ln w="9525">
                <a:solidFill>
                  <a:srgbClr val="535F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bg1"/>
                    </a:solidFill>
                    <a:latin typeface="Mark Pro" panose="020B0504020201010104" pitchFamily="34" charset="0"/>
                    <a:ea typeface="에스코어 드림 5 Medium" pitchFamily="34" charset="-127"/>
                  </a:rPr>
                  <a:t>CFO</a:t>
                </a:r>
                <a:endParaRPr lang="ko-KR" altLang="en-US" sz="900" b="1" dirty="0" err="1">
                  <a:solidFill>
                    <a:schemeClr val="bg1"/>
                  </a:solidFill>
                  <a:latin typeface="Mark Pro" panose="020B0504020201010104" pitchFamily="34" charset="0"/>
                  <a:ea typeface="에스코어 드림 5 Medium" pitchFamily="34" charset="-127"/>
                </a:endParaRPr>
              </a:p>
            </p:txBody>
          </p:sp>
        </p:grpSp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2CE8B582-942A-4C34-A760-338B000094BC}"/>
                </a:ext>
              </a:extLst>
            </p:cNvPr>
            <p:cNvSpPr/>
            <p:nvPr/>
          </p:nvSpPr>
          <p:spPr>
            <a:xfrm>
              <a:off x="4689457" y="3376263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Senior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Accountant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A5E704EB-5A99-42A1-BDF8-8771F57CE611}"/>
                </a:ext>
              </a:extLst>
            </p:cNvPr>
            <p:cNvSpPr/>
            <p:nvPr/>
          </p:nvSpPr>
          <p:spPr>
            <a:xfrm>
              <a:off x="4689457" y="3820277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Accountant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3646C4A4-15A8-472F-A5BF-D458CAF3602F}"/>
                </a:ext>
              </a:extLst>
            </p:cNvPr>
            <p:cNvSpPr/>
            <p:nvPr/>
          </p:nvSpPr>
          <p:spPr>
            <a:xfrm>
              <a:off x="4689457" y="4229059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Treasures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63998C-1389-44AA-A95F-C18AB109D532}"/>
              </a:ext>
            </a:extLst>
          </p:cNvPr>
          <p:cNvGrpSpPr/>
          <p:nvPr/>
        </p:nvGrpSpPr>
        <p:grpSpPr>
          <a:xfrm>
            <a:off x="6516595" y="2821558"/>
            <a:ext cx="2078268" cy="1768218"/>
            <a:chOff x="6516595" y="2821558"/>
            <a:chExt cx="2078268" cy="1768218"/>
          </a:xfrm>
        </p:grpSpPr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16EDDEE6-8AB3-40DE-B719-8ACACD9863EA}"/>
                </a:ext>
              </a:extLst>
            </p:cNvPr>
            <p:cNvGrpSpPr/>
            <p:nvPr/>
          </p:nvGrpSpPr>
          <p:grpSpPr>
            <a:xfrm>
              <a:off x="7006319" y="2821558"/>
              <a:ext cx="1098825" cy="450724"/>
              <a:chOff x="5776137" y="1435226"/>
              <a:chExt cx="1592233" cy="450724"/>
            </a:xfrm>
          </p:grpSpPr>
          <p:sp>
            <p:nvSpPr>
              <p:cNvPr id="116" name="직사각형 115">
                <a:extLst>
                  <a:ext uri="{FF2B5EF4-FFF2-40B4-BE49-F238E27FC236}">
                    <a16:creationId xmlns:a16="http://schemas.microsoft.com/office/drawing/2014/main" id="{004C6BFB-BE83-406C-9A34-EA5057977890}"/>
                  </a:ext>
                </a:extLst>
              </p:cNvPr>
              <p:cNvSpPr/>
              <p:nvPr/>
            </p:nvSpPr>
            <p:spPr>
              <a:xfrm>
                <a:off x="5776140" y="1663963"/>
                <a:ext cx="1592230" cy="2219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35F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Mark Pro" panose="020B0504020201010104" pitchFamily="34" charset="0"/>
                    <a:ea typeface="에스코어 드림 5 Medium" pitchFamily="34" charset="-127"/>
                  </a:rPr>
                  <a:t>TBD</a:t>
                </a:r>
                <a:endParaRPr lang="ko-KR" altLang="en-US" sz="9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endParaRPr>
              </a:p>
            </p:txBody>
          </p:sp>
          <p:sp>
            <p:nvSpPr>
              <p:cNvPr id="117" name="직사각형 116">
                <a:extLst>
                  <a:ext uri="{FF2B5EF4-FFF2-40B4-BE49-F238E27FC236}">
                    <a16:creationId xmlns:a16="http://schemas.microsoft.com/office/drawing/2014/main" id="{38ACC8D8-97AA-4A38-86CA-B1328B3853CD}"/>
                  </a:ext>
                </a:extLst>
              </p:cNvPr>
              <p:cNvSpPr/>
              <p:nvPr/>
            </p:nvSpPr>
            <p:spPr>
              <a:xfrm>
                <a:off x="5776137" y="1435226"/>
                <a:ext cx="1592230" cy="225326"/>
              </a:xfrm>
              <a:prstGeom prst="rect">
                <a:avLst/>
              </a:prstGeom>
              <a:solidFill>
                <a:srgbClr val="535F69"/>
              </a:solidFill>
              <a:ln w="9525">
                <a:solidFill>
                  <a:srgbClr val="535F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bg1"/>
                    </a:solidFill>
                    <a:latin typeface="Mark Pro" panose="020B0504020201010104" pitchFamily="34" charset="0"/>
                    <a:ea typeface="에스코어 드림 5 Medium" pitchFamily="34" charset="-127"/>
                  </a:rPr>
                  <a:t>Business SPT</a:t>
                </a:r>
                <a:endParaRPr lang="ko-KR" altLang="en-US" sz="900" b="1" dirty="0" err="1">
                  <a:solidFill>
                    <a:schemeClr val="bg1"/>
                  </a:solidFill>
                  <a:latin typeface="Mark Pro" panose="020B0504020201010104" pitchFamily="34" charset="0"/>
                  <a:ea typeface="에스코어 드림 5 Medium" pitchFamily="34" charset="-127"/>
                </a:endParaRPr>
              </a:p>
            </p:txBody>
          </p:sp>
        </p:grp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BC97BB4F-7608-4496-A013-08346E2BC7E8}"/>
                </a:ext>
              </a:extLst>
            </p:cNvPr>
            <p:cNvSpPr/>
            <p:nvPr/>
          </p:nvSpPr>
          <p:spPr>
            <a:xfrm>
              <a:off x="6516595" y="3376263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Resource Plan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Manager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5A4DF2A5-9FB0-424B-AF36-C3222138FCEC}"/>
                </a:ext>
              </a:extLst>
            </p:cNvPr>
            <p:cNvSpPr/>
            <p:nvPr/>
          </p:nvSpPr>
          <p:spPr>
            <a:xfrm>
              <a:off x="6516595" y="3820277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IT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Manager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52D957CA-DD6A-475F-A892-C9AF8B7979C5}"/>
                </a:ext>
              </a:extLst>
            </p:cNvPr>
            <p:cNvSpPr/>
            <p:nvPr/>
          </p:nvSpPr>
          <p:spPr>
            <a:xfrm>
              <a:off x="6516595" y="4229059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Security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Manager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CBB6022E-238A-4837-B2EF-E1EF969998EE}"/>
                </a:ext>
              </a:extLst>
            </p:cNvPr>
            <p:cNvSpPr/>
            <p:nvPr/>
          </p:nvSpPr>
          <p:spPr>
            <a:xfrm>
              <a:off x="7615417" y="3376263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Procurement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Specialist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43" name="직사각형 142">
              <a:extLst>
                <a:ext uri="{FF2B5EF4-FFF2-40B4-BE49-F238E27FC236}">
                  <a16:creationId xmlns:a16="http://schemas.microsoft.com/office/drawing/2014/main" id="{D270FAD7-619D-4DD1-94E9-6D830AB5FBB2}"/>
                </a:ext>
              </a:extLst>
            </p:cNvPr>
            <p:cNvSpPr/>
            <p:nvPr/>
          </p:nvSpPr>
          <p:spPr>
            <a:xfrm>
              <a:off x="7615417" y="3820277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 err="1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Training&amp;QHSE</a:t>
              </a:r>
              <a:endParaRPr lang="en-US" altLang="ko-KR" sz="800" dirty="0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Manager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0665271E-5C21-4744-85A4-4AF6442E8E9F}"/>
                </a:ext>
              </a:extLst>
            </p:cNvPr>
            <p:cNvSpPr/>
            <p:nvPr/>
          </p:nvSpPr>
          <p:spPr>
            <a:xfrm>
              <a:off x="7615417" y="4229059"/>
              <a:ext cx="979446" cy="360717"/>
            </a:xfrm>
            <a:prstGeom prst="rect">
              <a:avLst/>
            </a:prstGeom>
            <a:solidFill>
              <a:srgbClr val="F0F3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GSE </a:t>
              </a:r>
              <a:r>
                <a:rPr lang="en-US" altLang="ko-KR" sz="800" dirty="0" err="1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Maint</a:t>
              </a:r>
              <a:endParaRPr lang="en-US" altLang="ko-KR" sz="800" dirty="0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Manager</a:t>
              </a:r>
              <a:endParaRPr lang="ko-KR" altLang="en-US" sz="800" dirty="0" err="1">
                <a:solidFill>
                  <a:schemeClr val="tx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6F205727-7474-46BC-974A-18E459CE76ED}"/>
              </a:ext>
            </a:extLst>
          </p:cNvPr>
          <p:cNvGrpSpPr/>
          <p:nvPr/>
        </p:nvGrpSpPr>
        <p:grpSpPr>
          <a:xfrm>
            <a:off x="3317668" y="2161292"/>
            <a:ext cx="1592230" cy="453624"/>
            <a:chOff x="5776141" y="1432326"/>
            <a:chExt cx="1592230" cy="453624"/>
          </a:xfrm>
        </p:grpSpPr>
        <p:sp>
          <p:nvSpPr>
            <p:cNvPr id="160" name="직사각형 159">
              <a:extLst>
                <a:ext uri="{FF2B5EF4-FFF2-40B4-BE49-F238E27FC236}">
                  <a16:creationId xmlns:a16="http://schemas.microsoft.com/office/drawing/2014/main" id="{CF482779-049A-4956-9FFF-94830340F0FB}"/>
                </a:ext>
              </a:extLst>
            </p:cNvPr>
            <p:cNvSpPr/>
            <p:nvPr/>
          </p:nvSpPr>
          <p:spPr>
            <a:xfrm>
              <a:off x="5776141" y="1663963"/>
              <a:ext cx="1592230" cy="221987"/>
            </a:xfrm>
            <a:prstGeom prst="rect">
              <a:avLst/>
            </a:prstGeom>
            <a:noFill/>
            <a:ln w="9525">
              <a:solidFill>
                <a:srgbClr val="143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ko-KR" altLang="en-US" sz="1200" dirty="0" err="1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김일홍</a:t>
              </a:r>
              <a:r>
                <a:rPr lang="ko-KR" altLang="en-US" sz="1200" dirty="0">
                  <a:solidFill>
                    <a:schemeClr val="tx1"/>
                  </a:solidFill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 부사장</a:t>
              </a:r>
            </a:p>
          </p:txBody>
        </p:sp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59A73C22-F8EF-49E0-8D7E-73FC926E9286}"/>
                </a:ext>
              </a:extLst>
            </p:cNvPr>
            <p:cNvSpPr/>
            <p:nvPr/>
          </p:nvSpPr>
          <p:spPr>
            <a:xfrm>
              <a:off x="5776141" y="1432326"/>
              <a:ext cx="1592230" cy="225326"/>
            </a:xfrm>
            <a:prstGeom prst="rect">
              <a:avLst/>
            </a:prstGeom>
            <a:solidFill>
              <a:srgbClr val="14377F"/>
            </a:solidFill>
            <a:ln w="9525">
              <a:solidFill>
                <a:srgbClr val="1437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Mark Pro" panose="020B0504020201010104" pitchFamily="34" charset="0"/>
                  <a:ea typeface="에스코어 드림 5 Medium" pitchFamily="34" charset="-127"/>
                </a:rPr>
                <a:t>COO</a:t>
              </a:r>
              <a:endParaRPr lang="ko-KR" altLang="en-US" sz="1200" b="1" dirty="0" err="1">
                <a:solidFill>
                  <a:schemeClr val="bg1"/>
                </a:solidFill>
                <a:latin typeface="Mark Pro" panose="020B0504020201010104" pitchFamily="34" charset="0"/>
                <a:ea typeface="에스코어 드림 5 Medium" pitchFamily="34" charset="-127"/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8F5AE031-A3F5-4495-BB16-325C290DA042}"/>
              </a:ext>
            </a:extLst>
          </p:cNvPr>
          <p:cNvSpPr txBox="1"/>
          <p:nvPr/>
        </p:nvSpPr>
        <p:spPr>
          <a:xfrm>
            <a:off x="386362" y="344127"/>
            <a:ext cx="23564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latin typeface="Mark Pro" panose="020B0504020201010104" pitchFamily="34" charset="0"/>
                <a:ea typeface="Typold" panose="020B0004030204060B03" pitchFamily="34" charset="0"/>
              </a:rPr>
              <a:t>SWISSPORT KOREA</a:t>
            </a:r>
            <a:endParaRPr lang="ko-KR" altLang="en-US" b="1" dirty="0" err="1">
              <a:latin typeface="Mark Pro" panose="020B05040202010101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396D622-A919-4D7D-A58A-9A162FE9CBE9}"/>
              </a:ext>
            </a:extLst>
          </p:cNvPr>
          <p:cNvSpPr txBox="1"/>
          <p:nvPr/>
        </p:nvSpPr>
        <p:spPr>
          <a:xfrm>
            <a:off x="380238" y="926496"/>
            <a:ext cx="24365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dirty="0">
                <a:latin typeface="Mark Pro" panose="020B0504020201010104" pitchFamily="34" charset="0"/>
                <a:ea typeface="Typold" panose="020B0004030204060B03" pitchFamily="34" charset="0"/>
              </a:rPr>
              <a:t>ORGANIZATION CHART</a:t>
            </a:r>
            <a:endParaRPr lang="ko-KR" altLang="en-US" sz="1600" dirty="0" err="1">
              <a:latin typeface="Mark Pro" panose="020B05040202010101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A73349A-3B4B-4BB3-8AFF-7A9FC5942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" t="11862" r="-861" b="9282"/>
          <a:stretch/>
        </p:blipFill>
        <p:spPr>
          <a:xfrm>
            <a:off x="5402423" y="1379375"/>
            <a:ext cx="989563" cy="123999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37B284D-EA82-448B-B72F-09446E73E01F}"/>
              </a:ext>
            </a:extLst>
          </p:cNvPr>
          <p:cNvSpPr txBox="1"/>
          <p:nvPr/>
        </p:nvSpPr>
        <p:spPr>
          <a:xfrm>
            <a:off x="6516595" y="1387460"/>
            <a:ext cx="2079095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b="1" dirty="0">
                <a:solidFill>
                  <a:srgbClr val="D31F15"/>
                </a:solidFill>
                <a:latin typeface="Mark Pro" panose="020B0504020201010104" pitchFamily="34" charset="0"/>
                <a:ea typeface="Typold" panose="020B0004030204060B03" pitchFamily="34" charset="0"/>
              </a:rPr>
              <a:t>CEO</a:t>
            </a:r>
          </a:p>
          <a:p>
            <a:r>
              <a:rPr lang="en-US" altLang="ko-KR" sz="1600" b="1" dirty="0">
                <a:latin typeface="Mark Pro" panose="020B0504020201010104" pitchFamily="34" charset="0"/>
                <a:ea typeface="Typold" panose="020B0004030204060B03" pitchFamily="34" charset="0"/>
              </a:rPr>
              <a:t>BRAD MOORE</a:t>
            </a:r>
          </a:p>
          <a:p>
            <a:r>
              <a:rPr lang="en-US" altLang="ko-KR" sz="1000" dirty="0">
                <a:latin typeface="Mark Pro" panose="020B0504020201010104" pitchFamily="34" charset="0"/>
              </a:rPr>
              <a:t>Head of Australia &amp; New Zealand</a:t>
            </a:r>
          </a:p>
          <a:p>
            <a:r>
              <a:rPr lang="en-US" altLang="ko-KR" sz="1000" dirty="0">
                <a:latin typeface="Mark Pro" panose="020B0504020201010104" pitchFamily="34" charset="0"/>
              </a:rPr>
              <a:t>Asia Swissport International AG</a:t>
            </a:r>
            <a:endParaRPr lang="ko-KR" altLang="en-US" sz="1000" dirty="0" err="1">
              <a:latin typeface="Mark Pro" panose="020B0504020201010104" pitchFamily="34" charset="0"/>
            </a:endParaRP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235706DE-7DE7-4798-BF49-143B34457167}"/>
              </a:ext>
            </a:extLst>
          </p:cNvPr>
          <p:cNvCxnSpPr>
            <a:cxnSpLocks/>
          </p:cNvCxnSpPr>
          <p:nvPr/>
        </p:nvCxnSpPr>
        <p:spPr>
          <a:xfrm>
            <a:off x="4113783" y="2614916"/>
            <a:ext cx="0" cy="359881"/>
          </a:xfrm>
          <a:prstGeom prst="line">
            <a:avLst/>
          </a:prstGeom>
          <a:ln>
            <a:solidFill>
              <a:srgbClr val="535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6910CD05-DF51-4C80-9151-A923C8B9B198}"/>
              </a:ext>
            </a:extLst>
          </p:cNvPr>
          <p:cNvCxnSpPr>
            <a:cxnSpLocks/>
          </p:cNvCxnSpPr>
          <p:nvPr/>
        </p:nvCxnSpPr>
        <p:spPr>
          <a:xfrm flipH="1">
            <a:off x="1153591" y="2705625"/>
            <a:ext cx="2956206" cy="0"/>
          </a:xfrm>
          <a:prstGeom prst="line">
            <a:avLst/>
          </a:prstGeom>
          <a:ln>
            <a:solidFill>
              <a:srgbClr val="535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756E1CF7-88F9-4F6E-85D0-81FD1B659212}"/>
              </a:ext>
            </a:extLst>
          </p:cNvPr>
          <p:cNvCxnSpPr>
            <a:cxnSpLocks/>
            <a:endCxn id="108" idx="2"/>
          </p:cNvCxnSpPr>
          <p:nvPr/>
        </p:nvCxnSpPr>
        <p:spPr>
          <a:xfrm>
            <a:off x="2631694" y="2705625"/>
            <a:ext cx="1" cy="332815"/>
          </a:xfrm>
          <a:prstGeom prst="line">
            <a:avLst/>
          </a:prstGeom>
          <a:ln>
            <a:solidFill>
              <a:srgbClr val="535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666B33E7-3CFF-49F4-B47E-E2503D81D624}"/>
              </a:ext>
            </a:extLst>
          </p:cNvPr>
          <p:cNvCxnSpPr>
            <a:cxnSpLocks/>
          </p:cNvCxnSpPr>
          <p:nvPr/>
        </p:nvCxnSpPr>
        <p:spPr>
          <a:xfrm>
            <a:off x="1149604" y="2705625"/>
            <a:ext cx="1" cy="332815"/>
          </a:xfrm>
          <a:prstGeom prst="line">
            <a:avLst/>
          </a:prstGeom>
          <a:ln>
            <a:solidFill>
              <a:srgbClr val="535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33B07774-3A57-4537-8C66-5983637C30FD}"/>
              </a:ext>
            </a:extLst>
          </p:cNvPr>
          <p:cNvCxnSpPr>
            <a:cxnSpLocks/>
          </p:cNvCxnSpPr>
          <p:nvPr/>
        </p:nvCxnSpPr>
        <p:spPr>
          <a:xfrm flipH="1">
            <a:off x="4109797" y="2705625"/>
            <a:ext cx="3505620" cy="0"/>
          </a:xfrm>
          <a:prstGeom prst="line">
            <a:avLst/>
          </a:prstGeom>
          <a:ln>
            <a:solidFill>
              <a:srgbClr val="535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915AF9DD-17CE-404D-BB94-CF32257DC974}"/>
              </a:ext>
            </a:extLst>
          </p:cNvPr>
          <p:cNvCxnSpPr>
            <a:cxnSpLocks/>
          </p:cNvCxnSpPr>
          <p:nvPr/>
        </p:nvCxnSpPr>
        <p:spPr>
          <a:xfrm>
            <a:off x="5599337" y="2705625"/>
            <a:ext cx="1" cy="332815"/>
          </a:xfrm>
          <a:prstGeom prst="line">
            <a:avLst/>
          </a:prstGeom>
          <a:ln>
            <a:solidFill>
              <a:srgbClr val="535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E3A38354-6F81-4D2A-8C70-7C1162CF855C}"/>
              </a:ext>
            </a:extLst>
          </p:cNvPr>
          <p:cNvCxnSpPr>
            <a:cxnSpLocks/>
          </p:cNvCxnSpPr>
          <p:nvPr/>
        </p:nvCxnSpPr>
        <p:spPr>
          <a:xfrm>
            <a:off x="7613092" y="2705625"/>
            <a:ext cx="1" cy="332815"/>
          </a:xfrm>
          <a:prstGeom prst="line">
            <a:avLst/>
          </a:prstGeom>
          <a:ln>
            <a:solidFill>
              <a:srgbClr val="535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80238" y="1174241"/>
            <a:ext cx="8369300" cy="0"/>
          </a:xfrm>
          <a:custGeom>
            <a:avLst/>
            <a:gdLst/>
            <a:ahLst/>
            <a:cxnLst/>
            <a:rect l="l" t="t" r="r" b="b"/>
            <a:pathLst>
              <a:path w="8369300">
                <a:moveTo>
                  <a:pt x="0" y="0"/>
                </a:moveTo>
                <a:lnTo>
                  <a:pt x="8368918" y="0"/>
                </a:lnTo>
              </a:path>
            </a:pathLst>
          </a:custGeom>
          <a:ln w="28956">
            <a:solidFill>
              <a:srgbClr val="D0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슬라이드 번호 개체 틀 40">
            <a:extLst>
              <a:ext uri="{FF2B5EF4-FFF2-40B4-BE49-F238E27FC236}">
                <a16:creationId xmlns:a16="http://schemas.microsoft.com/office/drawing/2014/main" id="{7FE09A12-7362-4A95-8F38-024C18A2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42" name="날짜 개체 틀 41">
            <a:extLst>
              <a:ext uri="{FF2B5EF4-FFF2-40B4-BE49-F238E27FC236}">
                <a16:creationId xmlns:a16="http://schemas.microsoft.com/office/drawing/2014/main" id="{8477137A-A3F8-4497-B29D-2A1C8194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9BB8-FD67-4054-8BA1-020956EFE7AD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1C7C9123-F5AC-4856-9D04-8A650CEB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HR Department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8FF23C-1FE5-48B9-8F8E-45B76C9ECBCC}"/>
              </a:ext>
            </a:extLst>
          </p:cNvPr>
          <p:cNvSpPr txBox="1"/>
          <p:nvPr/>
        </p:nvSpPr>
        <p:spPr>
          <a:xfrm>
            <a:off x="386362" y="344127"/>
            <a:ext cx="23564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latin typeface="Mark Pro" panose="020B0504020201010104" pitchFamily="34" charset="0"/>
                <a:ea typeface="Typold" panose="020B0004030204060B03" pitchFamily="34" charset="0"/>
              </a:rPr>
              <a:t>SWISSPORT KOREA</a:t>
            </a:r>
            <a:endParaRPr lang="ko-KR" altLang="en-US" b="1" dirty="0" err="1">
              <a:latin typeface="Mark Pro" panose="020B05040202010101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B25CED-BD8C-4982-806F-724F710DC29F}"/>
              </a:ext>
            </a:extLst>
          </p:cNvPr>
          <p:cNvSpPr txBox="1"/>
          <p:nvPr/>
        </p:nvSpPr>
        <p:spPr>
          <a:xfrm>
            <a:off x="380238" y="926496"/>
            <a:ext cx="14619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dirty="0">
                <a:latin typeface="Mark Pro" panose="020B0504020201010104" pitchFamily="34" charset="0"/>
                <a:ea typeface="Typold" panose="020B0004030204060B03" pitchFamily="34" charset="0"/>
              </a:rPr>
              <a:t>OUR HISTORY</a:t>
            </a:r>
            <a:endParaRPr lang="ko-KR" altLang="en-US" sz="1600" dirty="0" err="1">
              <a:latin typeface="Mark Pro" panose="020B05040202010101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A10D075-96EE-499C-A874-6AE1CBB7DE1F}"/>
              </a:ext>
            </a:extLst>
          </p:cNvPr>
          <p:cNvGrpSpPr/>
          <p:nvPr/>
        </p:nvGrpSpPr>
        <p:grpSpPr>
          <a:xfrm>
            <a:off x="780266" y="1372076"/>
            <a:ext cx="7592034" cy="3291364"/>
            <a:chOff x="395536" y="1372076"/>
            <a:chExt cx="7592034" cy="3291364"/>
          </a:xfrm>
        </p:grpSpPr>
        <p:grpSp>
          <p:nvGrpSpPr>
            <p:cNvPr id="96" name="그룹 95"/>
            <p:cNvGrpSpPr/>
            <p:nvPr/>
          </p:nvGrpSpPr>
          <p:grpSpPr>
            <a:xfrm>
              <a:off x="395536" y="1372076"/>
              <a:ext cx="3259176" cy="3106698"/>
              <a:chOff x="586740" y="1372076"/>
              <a:chExt cx="3259176" cy="3106698"/>
            </a:xfrm>
          </p:grpSpPr>
          <p:grpSp>
            <p:nvGrpSpPr>
              <p:cNvPr id="84" name="그룹 83"/>
              <p:cNvGrpSpPr/>
              <p:nvPr/>
            </p:nvGrpSpPr>
            <p:grpSpPr>
              <a:xfrm>
                <a:off x="586740" y="1372076"/>
                <a:ext cx="3259176" cy="369332"/>
                <a:chOff x="586740" y="1372076"/>
                <a:chExt cx="3259176" cy="369332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586740" y="1372076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2001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099971" y="1372076"/>
                  <a:ext cx="274594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01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글로브 그라운드 코리아 설립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03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루프트한자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지상조업 및 여객서비스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  <p:grpSp>
            <p:nvGrpSpPr>
              <p:cNvPr id="85" name="그룹 84"/>
              <p:cNvGrpSpPr/>
              <p:nvPr/>
            </p:nvGrpSpPr>
            <p:grpSpPr>
              <a:xfrm>
                <a:off x="586740" y="1951414"/>
                <a:ext cx="2484925" cy="184666"/>
                <a:chOff x="586740" y="1905476"/>
                <a:chExt cx="2484925" cy="184666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86740" y="1905476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2003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099971" y="1905476"/>
                  <a:ext cx="19716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07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캐세이퍼시픽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지상조업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  <p:grpSp>
            <p:nvGrpSpPr>
              <p:cNvPr id="86" name="그룹 85"/>
              <p:cNvGrpSpPr/>
              <p:nvPr/>
            </p:nvGrpSpPr>
            <p:grpSpPr>
              <a:xfrm>
                <a:off x="586740" y="2346086"/>
                <a:ext cx="2903309" cy="369332"/>
                <a:chOff x="586740" y="2347436"/>
                <a:chExt cx="2903309" cy="369332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586740" y="2347436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2005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099971" y="2347436"/>
                  <a:ext cx="23900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05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스위스포트코리아㈜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로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회사명 변경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07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루프트한자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화물조업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  <p:grpSp>
            <p:nvGrpSpPr>
              <p:cNvPr id="87" name="그룹 86"/>
              <p:cNvGrpSpPr/>
              <p:nvPr/>
            </p:nvGrpSpPr>
            <p:grpSpPr>
              <a:xfrm>
                <a:off x="586740" y="2925424"/>
                <a:ext cx="2484925" cy="184666"/>
                <a:chOff x="586740" y="2857976"/>
                <a:chExt cx="2484925" cy="184666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586740" y="2857976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2006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099971" y="2857976"/>
                  <a:ext cx="19716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04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캐세이퍼시픽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화물조업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  <p:grpSp>
            <p:nvGrpSpPr>
              <p:cNvPr id="88" name="그룹 87"/>
              <p:cNvGrpSpPr/>
              <p:nvPr/>
            </p:nvGrpSpPr>
            <p:grpSpPr>
              <a:xfrm>
                <a:off x="586740" y="3320096"/>
                <a:ext cx="3259176" cy="184666"/>
                <a:chOff x="586740" y="3261836"/>
                <a:chExt cx="3259176" cy="184666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586740" y="3261836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2008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1099971" y="3261836"/>
                  <a:ext cx="274594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10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에미레이트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지상조업 및 여객서비스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  <p:grpSp>
            <p:nvGrpSpPr>
              <p:cNvPr id="89" name="그룹 88"/>
              <p:cNvGrpSpPr/>
              <p:nvPr/>
            </p:nvGrpSpPr>
            <p:grpSpPr>
              <a:xfrm>
                <a:off x="586740" y="3714768"/>
                <a:ext cx="2840791" cy="184666"/>
                <a:chOff x="586740" y="3574256"/>
                <a:chExt cx="2840791" cy="184666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86740" y="3574256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2009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1099971" y="3574256"/>
                  <a:ext cx="23275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04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페덱스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화물조업 및 지상조업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  <p:grpSp>
            <p:nvGrpSpPr>
              <p:cNvPr id="90" name="그룹 89"/>
              <p:cNvGrpSpPr/>
              <p:nvPr/>
            </p:nvGrpSpPr>
            <p:grpSpPr>
              <a:xfrm>
                <a:off x="586740" y="4109442"/>
                <a:ext cx="2484925" cy="369332"/>
                <a:chOff x="586740" y="3924776"/>
                <a:chExt cx="2484925" cy="369332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586740" y="3924776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2010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099971" y="3924776"/>
                  <a:ext cx="19716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09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필리핀항공 화물조업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12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에티하드항공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화물조업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</p:grpSp>
        <p:grpSp>
          <p:nvGrpSpPr>
            <p:cNvPr id="97" name="그룹 96"/>
            <p:cNvGrpSpPr/>
            <p:nvPr/>
          </p:nvGrpSpPr>
          <p:grpSpPr>
            <a:xfrm>
              <a:off x="4564888" y="1372076"/>
              <a:ext cx="3422682" cy="3291364"/>
              <a:chOff x="4757296" y="1372076"/>
              <a:chExt cx="3422682" cy="3291364"/>
            </a:xfrm>
          </p:grpSpPr>
          <p:grpSp>
            <p:nvGrpSpPr>
              <p:cNvPr id="91" name="그룹 90"/>
              <p:cNvGrpSpPr/>
              <p:nvPr/>
            </p:nvGrpSpPr>
            <p:grpSpPr>
              <a:xfrm>
                <a:off x="4770120" y="1372076"/>
                <a:ext cx="2345464" cy="369332"/>
                <a:chOff x="4770120" y="1372076"/>
                <a:chExt cx="2345464" cy="369332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4770120" y="1372076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2012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283351" y="1372076"/>
                  <a:ext cx="18322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10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에어아시아 화물조업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12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영국항공 화물조업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  <p:grpSp>
            <p:nvGrpSpPr>
              <p:cNvPr id="92" name="그룹 91"/>
              <p:cNvGrpSpPr/>
              <p:nvPr/>
            </p:nvGrpSpPr>
            <p:grpSpPr>
              <a:xfrm>
                <a:off x="4770120" y="1917918"/>
                <a:ext cx="2484925" cy="184666"/>
                <a:chOff x="4770120" y="1905476"/>
                <a:chExt cx="2484925" cy="184666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4770120" y="1905476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2016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5283351" y="1905476"/>
                  <a:ext cx="19716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05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에어캐나다 여객서비스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  <p:grpSp>
            <p:nvGrpSpPr>
              <p:cNvPr id="93" name="그룹 92"/>
              <p:cNvGrpSpPr/>
              <p:nvPr/>
            </p:nvGrpSpPr>
            <p:grpSpPr>
              <a:xfrm>
                <a:off x="4770120" y="2279094"/>
                <a:ext cx="3398636" cy="738664"/>
                <a:chOff x="4770120" y="2162770"/>
                <a:chExt cx="3398636" cy="738664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4770120" y="2162770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2018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5283351" y="2162770"/>
                  <a:ext cx="2885405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02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필리핀항공 지상조업 및 여객서비스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08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비엣젯항공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여객서비스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10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칭다오항공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지상조업 및 여객서비스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11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하와이안항공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지상조업 및 여객서비스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  <p:grpSp>
            <p:nvGrpSpPr>
              <p:cNvPr id="94" name="그룹 93"/>
              <p:cNvGrpSpPr/>
              <p:nvPr/>
            </p:nvGrpSpPr>
            <p:grpSpPr>
              <a:xfrm>
                <a:off x="4770120" y="3194268"/>
                <a:ext cx="3398636" cy="738664"/>
                <a:chOff x="4770120" y="3042642"/>
                <a:chExt cx="3398636" cy="738664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4770120" y="3042642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2019</a:t>
                  </a: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5283351" y="3042642"/>
                  <a:ext cx="2885405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02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천진항공 지상조업 및 여객서비스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10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 err="1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뱀부항공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지상조업 및 여객서비스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11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에어뉴질랜드 지상조업 및 여객서비스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   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국내최초 상용화주터미널 사업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  <p:grpSp>
            <p:nvGrpSpPr>
              <p:cNvPr id="95" name="그룹 94"/>
              <p:cNvGrpSpPr/>
              <p:nvPr/>
            </p:nvGrpSpPr>
            <p:grpSpPr>
              <a:xfrm>
                <a:off x="4757296" y="4109442"/>
                <a:ext cx="3422682" cy="553998"/>
                <a:chOff x="4770120" y="3924776"/>
                <a:chExt cx="3422682" cy="553998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4770120" y="3924776"/>
                  <a:ext cx="3654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D31F15"/>
                      </a:solidFill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2021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5283351" y="3924776"/>
                  <a:ext cx="290945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07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에어프랑스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-KLM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화물조업 개시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b="1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11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스위스포트인터내셔널의 스위스포트코리아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  <a:p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    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지분 </a:t>
                  </a:r>
                  <a:r>
                    <a:rPr lang="en-US" altLang="ko-KR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100% </a:t>
                  </a:r>
                  <a:r>
                    <a:rPr lang="ko-KR" altLang="en-US" sz="1200" dirty="0">
                      <a:latin typeface="나눔스퀘어 Light" panose="020B0600000101010101" pitchFamily="50" charset="-127"/>
                      <a:ea typeface="나눔스퀘어 Light" panose="020B0600000101010101" pitchFamily="50" charset="-127"/>
                    </a:rPr>
                    <a:t>인수</a:t>
                  </a:r>
                  <a:endParaRPr lang="en-US" altLang="ko-KR" sz="1200" dirty="0">
                    <a:latin typeface="나눔스퀘어 Light" panose="020B0600000101010101" pitchFamily="50" charset="-127"/>
                    <a:ea typeface="나눔스퀘어 Light" panose="020B0600000101010101" pitchFamily="50" charset="-127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2932" y="1264919"/>
            <a:ext cx="2621280" cy="3057525"/>
          </a:xfrm>
          <a:custGeom>
            <a:avLst/>
            <a:gdLst/>
            <a:ahLst/>
            <a:cxnLst/>
            <a:rect l="l" t="t" r="r" b="b"/>
            <a:pathLst>
              <a:path w="2621279" h="3057525">
                <a:moveTo>
                  <a:pt x="2621280" y="0"/>
                </a:moveTo>
                <a:lnTo>
                  <a:pt x="0" y="0"/>
                </a:lnTo>
                <a:lnTo>
                  <a:pt x="0" y="3057143"/>
                </a:lnTo>
                <a:lnTo>
                  <a:pt x="2621280" y="3057143"/>
                </a:lnTo>
                <a:lnTo>
                  <a:pt x="2621280" y="0"/>
                </a:lnTo>
                <a:close/>
              </a:path>
            </a:pathLst>
          </a:custGeom>
          <a:solidFill>
            <a:srgbClr val="EF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2932" y="1264919"/>
            <a:ext cx="2621280" cy="725840"/>
          </a:xfrm>
          <a:prstGeom prst="rect">
            <a:avLst/>
          </a:prstGeom>
        </p:spPr>
        <p:txBody>
          <a:bodyPr vert="horz" wrap="square" lIns="0" tIns="109220" rIns="0" bIns="0" rtlCol="0" anchor="t">
            <a:spAutoFit/>
          </a:bodyPr>
          <a:lstStyle/>
          <a:p>
            <a:pPr marL="107950">
              <a:lnSpc>
                <a:spcPts val="4795"/>
              </a:lnSpc>
              <a:spcBef>
                <a:spcPts val="860"/>
              </a:spcBef>
            </a:pPr>
            <a:r>
              <a:rPr lang="en-US" sz="4000" b="1" spc="-660" dirty="0">
                <a:solidFill>
                  <a:srgbClr val="525F69"/>
                </a:solidFill>
                <a:latin typeface="Verdana"/>
                <a:cs typeface="Verdana"/>
              </a:rPr>
              <a:t>100%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2336" y="1266444"/>
            <a:ext cx="2598420" cy="3057525"/>
          </a:xfrm>
          <a:custGeom>
            <a:avLst/>
            <a:gdLst/>
            <a:ahLst/>
            <a:cxnLst/>
            <a:rect l="l" t="t" r="r" b="b"/>
            <a:pathLst>
              <a:path w="2598420" h="3057525">
                <a:moveTo>
                  <a:pt x="2598420" y="0"/>
                </a:moveTo>
                <a:lnTo>
                  <a:pt x="0" y="0"/>
                </a:lnTo>
                <a:lnTo>
                  <a:pt x="0" y="3057143"/>
                </a:lnTo>
                <a:lnTo>
                  <a:pt x="2598420" y="3057143"/>
                </a:lnTo>
                <a:lnTo>
                  <a:pt x="2598420" y="0"/>
                </a:lnTo>
                <a:close/>
              </a:path>
            </a:pathLst>
          </a:custGeom>
          <a:solidFill>
            <a:srgbClr val="EF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336" y="1266444"/>
            <a:ext cx="2598420" cy="72519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06680">
              <a:lnSpc>
                <a:spcPts val="4795"/>
              </a:lnSpc>
              <a:spcBef>
                <a:spcPts val="855"/>
              </a:spcBef>
            </a:pPr>
            <a:r>
              <a:rPr lang="en-US" sz="4000" b="1" spc="-490" dirty="0">
                <a:solidFill>
                  <a:srgbClr val="525F69"/>
                </a:solidFill>
                <a:latin typeface="Verdana"/>
                <a:cs typeface="Verdana"/>
              </a:rPr>
              <a:t>2005.7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3823" y="1264919"/>
            <a:ext cx="2621280" cy="3057525"/>
          </a:xfrm>
          <a:custGeom>
            <a:avLst/>
            <a:gdLst/>
            <a:ahLst/>
            <a:cxnLst/>
            <a:rect l="l" t="t" r="r" b="b"/>
            <a:pathLst>
              <a:path w="2621279" h="3057525">
                <a:moveTo>
                  <a:pt x="2621279" y="0"/>
                </a:moveTo>
                <a:lnTo>
                  <a:pt x="0" y="0"/>
                </a:lnTo>
                <a:lnTo>
                  <a:pt x="0" y="3057143"/>
                </a:lnTo>
                <a:lnTo>
                  <a:pt x="2621279" y="3057143"/>
                </a:lnTo>
                <a:lnTo>
                  <a:pt x="2621279" y="0"/>
                </a:lnTo>
                <a:close/>
              </a:path>
            </a:pathLst>
          </a:custGeom>
          <a:solidFill>
            <a:srgbClr val="EF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63823" y="1264919"/>
            <a:ext cx="2621280" cy="72648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07950">
              <a:lnSpc>
                <a:spcPts val="4795"/>
              </a:lnSpc>
              <a:spcBef>
                <a:spcPts val="865"/>
              </a:spcBef>
            </a:pPr>
            <a:r>
              <a:rPr lang="en-US" sz="4000" b="1" spc="-355" dirty="0">
                <a:solidFill>
                  <a:srgbClr val="525F69"/>
                </a:solidFill>
                <a:latin typeface="Verdana"/>
                <a:cs typeface="Verdana"/>
              </a:rPr>
              <a:t>800</a:t>
            </a:r>
            <a:endParaRPr sz="4000" dirty="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56376" y="2613047"/>
            <a:ext cx="2375916" cy="15755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281171" y="2611928"/>
            <a:ext cx="2375916" cy="15777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02919" y="2610579"/>
            <a:ext cx="2374392" cy="158045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155442" y="1174241"/>
            <a:ext cx="2624455" cy="0"/>
          </a:xfrm>
          <a:custGeom>
            <a:avLst/>
            <a:gdLst/>
            <a:ahLst/>
            <a:cxnLst/>
            <a:rect l="l" t="t" r="r" b="b"/>
            <a:pathLst>
              <a:path w="2624454">
                <a:moveTo>
                  <a:pt x="0" y="0"/>
                </a:moveTo>
                <a:lnTo>
                  <a:pt x="2624455" y="0"/>
                </a:lnTo>
              </a:path>
            </a:pathLst>
          </a:custGeom>
          <a:ln w="28956">
            <a:solidFill>
              <a:srgbClr val="D60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809" y="1174241"/>
            <a:ext cx="2623185" cy="0"/>
          </a:xfrm>
          <a:custGeom>
            <a:avLst/>
            <a:gdLst/>
            <a:ahLst/>
            <a:cxnLst/>
            <a:rect l="l" t="t" r="r" b="b"/>
            <a:pathLst>
              <a:path w="2623185">
                <a:moveTo>
                  <a:pt x="0" y="0"/>
                </a:moveTo>
                <a:lnTo>
                  <a:pt x="2623185" y="0"/>
                </a:lnTo>
              </a:path>
            </a:pathLst>
          </a:custGeom>
          <a:ln w="28956">
            <a:solidFill>
              <a:srgbClr val="D60E09"/>
            </a:solidFill>
          </a:ln>
        </p:spPr>
        <p:txBody>
          <a:bodyPr wrap="square" lIns="0" tIns="0" rIns="0" bIns="0" rtlCol="0"/>
          <a:lstStyle/>
          <a:p>
            <a:endParaRPr>
              <a:latin typeface="Mark Pro" panose="020B05040202010101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33694" y="1174241"/>
            <a:ext cx="2623185" cy="4445"/>
          </a:xfrm>
          <a:custGeom>
            <a:avLst/>
            <a:gdLst/>
            <a:ahLst/>
            <a:cxnLst/>
            <a:rect l="l" t="t" r="r" b="b"/>
            <a:pathLst>
              <a:path w="2623184" h="4444">
                <a:moveTo>
                  <a:pt x="0" y="4191"/>
                </a:moveTo>
                <a:lnTo>
                  <a:pt x="2623184" y="0"/>
                </a:lnTo>
              </a:path>
            </a:pathLst>
          </a:custGeom>
          <a:ln w="28956">
            <a:solidFill>
              <a:srgbClr val="D60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461F09CE-7A83-4959-A996-7E423BA7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21" name="날짜 개체 틀 20">
            <a:extLst>
              <a:ext uri="{FF2B5EF4-FFF2-40B4-BE49-F238E27FC236}">
                <a16:creationId xmlns:a16="http://schemas.microsoft.com/office/drawing/2014/main" id="{4E27E891-1DDD-4DFB-8121-E525CF12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121-BDFE-4913-9E47-E756ABBE5B5B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22" name="바닥글 개체 틀 21">
            <a:extLst>
              <a:ext uri="{FF2B5EF4-FFF2-40B4-BE49-F238E27FC236}">
                <a16:creationId xmlns:a16="http://schemas.microsoft.com/office/drawing/2014/main" id="{7D3D0152-9609-47D9-9C89-A28AC2E4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46D681-F176-45D4-879C-F46C4144BE1E}"/>
              </a:ext>
            </a:extLst>
          </p:cNvPr>
          <p:cNvSpPr txBox="1"/>
          <p:nvPr/>
        </p:nvSpPr>
        <p:spPr>
          <a:xfrm>
            <a:off x="386362" y="344127"/>
            <a:ext cx="23564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latin typeface="Mark Pro" panose="020B0504020201010104" pitchFamily="34" charset="0"/>
                <a:ea typeface="Typold" panose="020B0004030204060B03" pitchFamily="34" charset="0"/>
              </a:rPr>
              <a:t>SWISSPORT KOREA</a:t>
            </a:r>
            <a:endParaRPr lang="ko-KR" altLang="en-US" b="1" dirty="0" err="1">
              <a:latin typeface="Mark Pro" panose="020B05040202010101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1E0EFC-DE36-4148-B72F-5EC5F506276E}"/>
              </a:ext>
            </a:extLst>
          </p:cNvPr>
          <p:cNvSpPr txBox="1"/>
          <p:nvPr/>
        </p:nvSpPr>
        <p:spPr>
          <a:xfrm>
            <a:off x="380238" y="926496"/>
            <a:ext cx="139621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dirty="0">
                <a:latin typeface="Mark Pro" panose="020B0504020201010104" pitchFamily="34" charset="0"/>
                <a:ea typeface="Typold" panose="020B0004030204060B03" pitchFamily="34" charset="0"/>
              </a:rPr>
              <a:t>KEY FIGURES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77E5C4-8B1F-4D68-B83F-965794627D53}"/>
              </a:ext>
            </a:extLst>
          </p:cNvPr>
          <p:cNvSpPr txBox="1"/>
          <p:nvPr/>
        </p:nvSpPr>
        <p:spPr>
          <a:xfrm>
            <a:off x="513729" y="1991643"/>
            <a:ext cx="8296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영업개시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DA26FC-6C25-4FF3-B556-85BF48E72C91}"/>
              </a:ext>
            </a:extLst>
          </p:cNvPr>
          <p:cNvSpPr txBox="1"/>
          <p:nvPr/>
        </p:nvSpPr>
        <p:spPr>
          <a:xfrm>
            <a:off x="3281171" y="1978650"/>
            <a:ext cx="8296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명의 임직원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C5818F-4FC6-4269-A04A-14F4C57B109D}"/>
              </a:ext>
            </a:extLst>
          </p:cNvPr>
          <p:cNvSpPr txBox="1"/>
          <p:nvPr/>
        </p:nvSpPr>
        <p:spPr>
          <a:xfrm>
            <a:off x="6056376" y="1991643"/>
            <a:ext cx="23759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SPI 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지분인수 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(2021.11)</a:t>
            </a:r>
          </a:p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여객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지상조업</a:t>
            </a: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화물조업 면허보유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2932" y="1264919"/>
            <a:ext cx="2621280" cy="3057525"/>
          </a:xfrm>
          <a:custGeom>
            <a:avLst/>
            <a:gdLst/>
            <a:ahLst/>
            <a:cxnLst/>
            <a:rect l="l" t="t" r="r" b="b"/>
            <a:pathLst>
              <a:path w="2621279" h="3057525">
                <a:moveTo>
                  <a:pt x="2621280" y="0"/>
                </a:moveTo>
                <a:lnTo>
                  <a:pt x="0" y="0"/>
                </a:lnTo>
                <a:lnTo>
                  <a:pt x="0" y="3057143"/>
                </a:lnTo>
                <a:lnTo>
                  <a:pt x="2621280" y="3057143"/>
                </a:lnTo>
                <a:lnTo>
                  <a:pt x="2621280" y="0"/>
                </a:lnTo>
                <a:close/>
              </a:path>
            </a:pathLst>
          </a:custGeom>
          <a:solidFill>
            <a:srgbClr val="EF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2932" y="1264919"/>
            <a:ext cx="2621280" cy="72584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07950">
              <a:lnSpc>
                <a:spcPts val="4795"/>
              </a:lnSpc>
              <a:spcBef>
                <a:spcPts val="860"/>
              </a:spcBef>
            </a:pPr>
            <a:r>
              <a:rPr lang="en-US" sz="4000" b="1" spc="-660" dirty="0">
                <a:solidFill>
                  <a:srgbClr val="525F69"/>
                </a:solidFill>
                <a:latin typeface="Verdana"/>
                <a:cs typeface="Verdana"/>
              </a:rPr>
              <a:t>12,541t</a:t>
            </a:r>
          </a:p>
        </p:txBody>
      </p:sp>
      <p:sp>
        <p:nvSpPr>
          <p:cNvPr id="4" name="object 4"/>
          <p:cNvSpPr/>
          <p:nvPr/>
        </p:nvSpPr>
        <p:spPr>
          <a:xfrm>
            <a:off x="402336" y="1266444"/>
            <a:ext cx="2598420" cy="3057525"/>
          </a:xfrm>
          <a:custGeom>
            <a:avLst/>
            <a:gdLst/>
            <a:ahLst/>
            <a:cxnLst/>
            <a:rect l="l" t="t" r="r" b="b"/>
            <a:pathLst>
              <a:path w="2598420" h="3057525">
                <a:moveTo>
                  <a:pt x="2598420" y="0"/>
                </a:moveTo>
                <a:lnTo>
                  <a:pt x="0" y="0"/>
                </a:lnTo>
                <a:lnTo>
                  <a:pt x="0" y="3057143"/>
                </a:lnTo>
                <a:lnTo>
                  <a:pt x="2598420" y="3057143"/>
                </a:lnTo>
                <a:lnTo>
                  <a:pt x="2598420" y="0"/>
                </a:lnTo>
                <a:close/>
              </a:path>
            </a:pathLst>
          </a:custGeom>
          <a:solidFill>
            <a:srgbClr val="EF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336" y="1266444"/>
            <a:ext cx="2598420" cy="72519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06680">
              <a:lnSpc>
                <a:spcPts val="4795"/>
              </a:lnSpc>
              <a:spcBef>
                <a:spcPts val="855"/>
              </a:spcBef>
            </a:pPr>
            <a:r>
              <a:rPr lang="en-US" sz="4000" b="1" spc="-490" dirty="0">
                <a:solidFill>
                  <a:srgbClr val="525F69"/>
                </a:solidFill>
                <a:latin typeface="Verdana"/>
                <a:cs typeface="Verdana"/>
              </a:rPr>
              <a:t>2.2m</a:t>
            </a:r>
            <a:endParaRPr sz="4000" b="1" spc="-490" dirty="0">
              <a:solidFill>
                <a:srgbClr val="525F6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3823" y="1264919"/>
            <a:ext cx="2621280" cy="3057525"/>
          </a:xfrm>
          <a:custGeom>
            <a:avLst/>
            <a:gdLst/>
            <a:ahLst/>
            <a:cxnLst/>
            <a:rect l="l" t="t" r="r" b="b"/>
            <a:pathLst>
              <a:path w="2621279" h="3057525">
                <a:moveTo>
                  <a:pt x="2621279" y="0"/>
                </a:moveTo>
                <a:lnTo>
                  <a:pt x="0" y="0"/>
                </a:lnTo>
                <a:lnTo>
                  <a:pt x="0" y="3057143"/>
                </a:lnTo>
                <a:lnTo>
                  <a:pt x="2621279" y="3057143"/>
                </a:lnTo>
                <a:lnTo>
                  <a:pt x="2621279" y="0"/>
                </a:lnTo>
                <a:close/>
              </a:path>
            </a:pathLst>
          </a:custGeom>
          <a:solidFill>
            <a:srgbClr val="EF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63823" y="1264919"/>
            <a:ext cx="2621280" cy="72648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07950">
              <a:lnSpc>
                <a:spcPts val="4795"/>
              </a:lnSpc>
              <a:spcBef>
                <a:spcPts val="865"/>
              </a:spcBef>
            </a:pPr>
            <a:r>
              <a:rPr lang="en-US" sz="4000" b="1" spc="-355" dirty="0">
                <a:solidFill>
                  <a:srgbClr val="525F69"/>
                </a:solidFill>
                <a:latin typeface="Verdana"/>
                <a:cs typeface="Verdana"/>
              </a:rPr>
              <a:t>11,649</a:t>
            </a:r>
            <a:endParaRPr sz="4000" dirty="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6376" y="2609088"/>
            <a:ext cx="2375916" cy="15834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1171" y="2609088"/>
            <a:ext cx="2375916" cy="15834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919" y="2609088"/>
            <a:ext cx="2374392" cy="158343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155442" y="1174241"/>
            <a:ext cx="2624455" cy="0"/>
          </a:xfrm>
          <a:custGeom>
            <a:avLst/>
            <a:gdLst/>
            <a:ahLst/>
            <a:cxnLst/>
            <a:rect l="l" t="t" r="r" b="b"/>
            <a:pathLst>
              <a:path w="2624454">
                <a:moveTo>
                  <a:pt x="0" y="0"/>
                </a:moveTo>
                <a:lnTo>
                  <a:pt x="2624455" y="0"/>
                </a:lnTo>
              </a:path>
            </a:pathLst>
          </a:custGeom>
          <a:ln w="28956">
            <a:solidFill>
              <a:srgbClr val="D60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809" y="1174241"/>
            <a:ext cx="2623185" cy="0"/>
          </a:xfrm>
          <a:custGeom>
            <a:avLst/>
            <a:gdLst/>
            <a:ahLst/>
            <a:cxnLst/>
            <a:rect l="l" t="t" r="r" b="b"/>
            <a:pathLst>
              <a:path w="2623185">
                <a:moveTo>
                  <a:pt x="0" y="0"/>
                </a:moveTo>
                <a:lnTo>
                  <a:pt x="2623185" y="0"/>
                </a:lnTo>
              </a:path>
            </a:pathLst>
          </a:custGeom>
          <a:ln w="28956">
            <a:solidFill>
              <a:srgbClr val="D60E09"/>
            </a:solidFill>
          </a:ln>
        </p:spPr>
        <p:txBody>
          <a:bodyPr wrap="square" lIns="0" tIns="0" rIns="0" bIns="0" rtlCol="0"/>
          <a:lstStyle/>
          <a:p>
            <a:endParaRPr>
              <a:latin typeface="Mark Pro" panose="020B05040202010101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33694" y="1174241"/>
            <a:ext cx="2623185" cy="4445"/>
          </a:xfrm>
          <a:custGeom>
            <a:avLst/>
            <a:gdLst/>
            <a:ahLst/>
            <a:cxnLst/>
            <a:rect l="l" t="t" r="r" b="b"/>
            <a:pathLst>
              <a:path w="2623184" h="4444">
                <a:moveTo>
                  <a:pt x="0" y="4191"/>
                </a:moveTo>
                <a:lnTo>
                  <a:pt x="2623184" y="0"/>
                </a:lnTo>
              </a:path>
            </a:pathLst>
          </a:custGeom>
          <a:ln w="28956">
            <a:solidFill>
              <a:srgbClr val="D60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0643E5C1-D3CB-4D0C-9F43-1979FC64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6136" y="4803998"/>
            <a:ext cx="752328" cy="92333"/>
          </a:xfrm>
        </p:spPr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22" name="날짜 개체 틀 21">
            <a:extLst>
              <a:ext uri="{FF2B5EF4-FFF2-40B4-BE49-F238E27FC236}">
                <a16:creationId xmlns:a16="http://schemas.microsoft.com/office/drawing/2014/main" id="{D5B89F23-B686-4793-A238-3B4EA579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4908234"/>
            <a:ext cx="2133600" cy="92333"/>
          </a:xfrm>
        </p:spPr>
        <p:txBody>
          <a:bodyPr/>
          <a:lstStyle/>
          <a:p>
            <a:fld id="{F765F804-0B99-444F-A339-2081B3C86118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23" name="바닥글 개체 틀 22">
            <a:extLst>
              <a:ext uri="{FF2B5EF4-FFF2-40B4-BE49-F238E27FC236}">
                <a16:creationId xmlns:a16="http://schemas.microsoft.com/office/drawing/2014/main" id="{62231C4B-C432-4C8C-B289-CB869B24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4802895"/>
            <a:ext cx="7224464" cy="92333"/>
          </a:xfrm>
        </p:spPr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AEC7C4-483B-46D9-834F-B1C0ACAC7835}"/>
              </a:ext>
            </a:extLst>
          </p:cNvPr>
          <p:cNvSpPr txBox="1"/>
          <p:nvPr/>
        </p:nvSpPr>
        <p:spPr>
          <a:xfrm>
            <a:off x="386362" y="344127"/>
            <a:ext cx="23564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latin typeface="Mark Pro" panose="020B0504020201010104" pitchFamily="34" charset="0"/>
                <a:ea typeface="Typold" panose="020B0004030204060B03" pitchFamily="34" charset="0"/>
              </a:rPr>
              <a:t>SWISSPORT KOREA</a:t>
            </a:r>
            <a:endParaRPr lang="ko-KR" altLang="en-US" b="1" dirty="0" err="1">
              <a:latin typeface="Mark Pro" panose="020B05040202010101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73E1A1-D821-4986-B2D5-B344709C88DA}"/>
              </a:ext>
            </a:extLst>
          </p:cNvPr>
          <p:cNvSpPr txBox="1"/>
          <p:nvPr/>
        </p:nvSpPr>
        <p:spPr>
          <a:xfrm>
            <a:off x="380238" y="926496"/>
            <a:ext cx="139621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dirty="0">
                <a:latin typeface="Mark Pro" panose="020B0504020201010104" pitchFamily="34" charset="0"/>
                <a:ea typeface="Typold" panose="020B0004030204060B03" pitchFamily="34" charset="0"/>
              </a:rPr>
              <a:t>KEY FIGURES</a:t>
            </a:r>
            <a:endParaRPr lang="ko-KR" altLang="en-US" sz="1600" dirty="0" err="1">
              <a:latin typeface="Mark Pro" panose="020B05040202010101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5B3472-7C78-4947-AEAE-2D2237CA267E}"/>
              </a:ext>
            </a:extLst>
          </p:cNvPr>
          <p:cNvSpPr txBox="1"/>
          <p:nvPr/>
        </p:nvSpPr>
        <p:spPr>
          <a:xfrm>
            <a:off x="513729" y="1991643"/>
            <a:ext cx="8296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승객 핸들링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EDE75-CBDE-4EC5-BF69-4C35EE809D15}"/>
              </a:ext>
            </a:extLst>
          </p:cNvPr>
          <p:cNvSpPr txBox="1"/>
          <p:nvPr/>
        </p:nvSpPr>
        <p:spPr>
          <a:xfrm>
            <a:off x="3281171" y="1986270"/>
            <a:ext cx="1404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항공기 핸들링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8D9CC-24FF-4355-A2DD-DFEA739C0DC2}"/>
              </a:ext>
            </a:extLst>
          </p:cNvPr>
          <p:cNvSpPr txBox="1"/>
          <p:nvPr/>
        </p:nvSpPr>
        <p:spPr>
          <a:xfrm>
            <a:off x="6056376" y="1991643"/>
            <a:ext cx="2159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화물 처리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0238" y="1174241"/>
            <a:ext cx="8369300" cy="0"/>
          </a:xfrm>
          <a:custGeom>
            <a:avLst/>
            <a:gdLst/>
            <a:ahLst/>
            <a:cxnLst/>
            <a:rect l="l" t="t" r="r" b="b"/>
            <a:pathLst>
              <a:path w="8369300">
                <a:moveTo>
                  <a:pt x="0" y="0"/>
                </a:moveTo>
                <a:lnTo>
                  <a:pt x="8368918" y="0"/>
                </a:lnTo>
              </a:path>
            </a:pathLst>
          </a:custGeom>
          <a:ln w="28956">
            <a:solidFill>
              <a:srgbClr val="D0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09231" y="2932175"/>
            <a:ext cx="1943100" cy="15849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1267" y="1296924"/>
            <a:ext cx="1943099" cy="15834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1267" y="2932176"/>
            <a:ext cx="1943099" cy="15849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/>
          <a:stretch>
            <a:fillRect/>
          </a:stretch>
        </p:blipFill>
        <p:spPr>
          <a:xfrm>
            <a:off x="6807707" y="1296923"/>
            <a:ext cx="1944624" cy="1583438"/>
          </a:xfrm>
          <a:prstGeom prst="rect">
            <a:avLst/>
          </a:prstGeom>
        </p:spPr>
      </p:pic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5BAF86CB-FAB1-4737-A354-995F3433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DF769038-09FF-442B-BCC7-D20D922EF904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15" name="날짜 개체 틀 14">
            <a:extLst>
              <a:ext uri="{FF2B5EF4-FFF2-40B4-BE49-F238E27FC236}">
                <a16:creationId xmlns:a16="http://schemas.microsoft.com/office/drawing/2014/main" id="{1B3A5831-B89D-458B-A8BF-37928F1B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CC33-AAA5-4875-A60B-9C682ACD4D96}" type="datetime6">
              <a:rPr lang="en-US" altLang="ko-KR" noProof="0" smtClean="0"/>
              <a:pPr/>
              <a:t>September 22</a:t>
            </a:fld>
            <a:endParaRPr lang="en-US" noProof="0"/>
          </a:p>
        </p:txBody>
      </p:sp>
      <p:sp>
        <p:nvSpPr>
          <p:cNvPr id="16" name="바닥글 개체 틀 15">
            <a:extLst>
              <a:ext uri="{FF2B5EF4-FFF2-40B4-BE49-F238E27FC236}">
                <a16:creationId xmlns:a16="http://schemas.microsoft.com/office/drawing/2014/main" id="{19FA0900-3AAD-46B5-9B6D-0B3C6B2A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HR Department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5CB95-5E96-4EA0-919A-E1DF047F3C4A}"/>
              </a:ext>
            </a:extLst>
          </p:cNvPr>
          <p:cNvSpPr txBox="1"/>
          <p:nvPr/>
        </p:nvSpPr>
        <p:spPr>
          <a:xfrm>
            <a:off x="386362" y="344127"/>
            <a:ext cx="23564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b="1" dirty="0">
                <a:latin typeface="Mark Pro" panose="020B0504020201010104" pitchFamily="34" charset="0"/>
                <a:ea typeface="Typold" panose="020B0004030204060B03" pitchFamily="34" charset="0"/>
              </a:rPr>
              <a:t>SWISSPORT KOREA</a:t>
            </a:r>
            <a:endParaRPr lang="ko-KR" altLang="en-US" b="1" dirty="0" err="1">
              <a:latin typeface="Mark Pro" panose="020B05040202010101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E2EDF-7F99-4EC3-BD04-1CBDA1108546}"/>
              </a:ext>
            </a:extLst>
          </p:cNvPr>
          <p:cNvSpPr txBox="1"/>
          <p:nvPr/>
        </p:nvSpPr>
        <p:spPr>
          <a:xfrm>
            <a:off x="380238" y="926496"/>
            <a:ext cx="17168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>
                <a:latin typeface="Mark Pro" panose="020B0504020201010104" pitchFamily="34" charset="0"/>
              </a:rPr>
              <a:t>RAMP SERVICES</a:t>
            </a:r>
            <a:endParaRPr lang="ko-KR" altLang="en-US" sz="1600" dirty="0" err="1">
              <a:latin typeface="Mark Pro" panose="020B05040202010101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2246BF-60AD-4C64-84FB-44986D3A4237}"/>
              </a:ext>
            </a:extLst>
          </p:cNvPr>
          <p:cNvSpPr txBox="1"/>
          <p:nvPr/>
        </p:nvSpPr>
        <p:spPr>
          <a:xfrm>
            <a:off x="798776" y="1543819"/>
            <a:ext cx="417639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공항 내 지상에서 항공기 취급 및 수하물 </a:t>
            </a:r>
            <a:r>
              <a:rPr lang="ko-KR" altLang="en-US" sz="1200" dirty="0" err="1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상하역</a:t>
            </a:r>
            <a:r>
              <a:rPr lang="ko-KR" altLang="en-US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서비스</a:t>
            </a:r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endParaRPr lang="en-US" altLang="ko-KR" sz="1200" dirty="0">
              <a:latin typeface="나눔스퀘어 Light" panose="020B0600000101010101" pitchFamily="50" charset="-127"/>
              <a:ea typeface="나눔스퀘어 Light" panose="020B0600000101010101" pitchFamily="50" charset="-127"/>
              <a:cs typeface="KoPubWorld돋움체 Light" panose="00000300000000000000" pitchFamily="2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Baggage Services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De-Icing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Watering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1200" dirty="0">
                <a:latin typeface="나눔스퀘어 Light" panose="020B0600000101010101" pitchFamily="50" charset="-127"/>
                <a:ea typeface="나눔스퀘어 Light" panose="020B0600000101010101" pitchFamily="50" charset="-127"/>
                <a:cs typeface="KoPubWorld돋움체 Light" panose="00000300000000000000" pitchFamily="2" charset="-127"/>
              </a:rPr>
              <a:t> Moving of Aircraft (Towing)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3F423D-9BA7-43B3-93DA-A7CBA6DFA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76" y="2932175"/>
            <a:ext cx="1944000" cy="158496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36340BE-30C4-4547-A710-7DC989D8A4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6409" y="2932176"/>
            <a:ext cx="1949993" cy="158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BushV2T3KbpfHlYM9SU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QmJ_PKQOeS1IvswSMx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BOnUquRoKQigwR4FCqm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iNHLAgQhqvvskhkSXH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vhc2R6RBmNw9JGWFutZ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BOnUquRoKQigwR4FCq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QmJ_PKQOeS1IvswSMx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BushV2T3KbpfHlYM9SUw"/>
</p:tagLst>
</file>

<file path=ppt/theme/theme1.xml><?xml version="1.0" encoding="utf-8"?>
<a:theme xmlns:a="http://schemas.openxmlformats.org/drawingml/2006/main" name="Swissport_Master_2018">
  <a:themeElements>
    <a:clrScheme name="Swissport Colors 2018">
      <a:dk1>
        <a:sysClr val="windowText" lastClr="000000"/>
      </a:dk1>
      <a:lt1>
        <a:sysClr val="window" lastClr="FFFFFF"/>
      </a:lt1>
      <a:dk2>
        <a:srgbClr val="D31F15"/>
      </a:dk2>
      <a:lt2>
        <a:srgbClr val="E9E9E9"/>
      </a:lt2>
      <a:accent1>
        <a:srgbClr val="535F69"/>
      </a:accent1>
      <a:accent2>
        <a:srgbClr val="BEC8CD"/>
      </a:accent2>
      <a:accent3>
        <a:srgbClr val="E4E9EE"/>
      </a:accent3>
      <a:accent4>
        <a:srgbClr val="F0F3F5"/>
      </a:accent4>
      <a:accent5>
        <a:srgbClr val="811905"/>
      </a:accent5>
      <a:accent6>
        <a:srgbClr val="96D4F0"/>
      </a:accent6>
      <a:hlink>
        <a:srgbClr val="535F69"/>
      </a:hlink>
      <a:folHlink>
        <a:srgbClr val="BEC8CD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200" dirty="0" err="1" smtClean="0"/>
        </a:defPPr>
      </a:lstStyle>
    </a:txDef>
  </a:objectDefaults>
  <a:extraClrSchemeLst/>
  <a:custClrLst>
    <a:custClr name="Light Grey">
      <a:srgbClr val="E9E9E9"/>
    </a:custClr>
    <a:custClr name="SPI Red">
      <a:srgbClr val="D31F15"/>
    </a:custClr>
    <a:custClr name="Blue Grey">
      <a:srgbClr val="535F69"/>
    </a:custClr>
    <a:custClr name="Blue Grey 01">
      <a:srgbClr val="BEC8CD"/>
    </a:custClr>
    <a:custClr name="Blue Grey 02">
      <a:srgbClr val="E4E9EE"/>
    </a:custClr>
    <a:custClr name="Blue Grey 03">
      <a:srgbClr val="F0F3F5"/>
    </a:custClr>
    <a:custClr name="Dark Red">
      <a:srgbClr val="811905"/>
    </a:custClr>
    <a:custClr name="Bright Blue">
      <a:srgbClr val="96D4F0"/>
    </a:custClr>
    <a:custClr name="Reflex Blue">
      <a:srgbClr val="14377F"/>
    </a:custClr>
    <a:custClr name="Orange">
      <a:srgbClr val="FAA500"/>
    </a:custClr>
    <a:custClr name="Green">
      <a:srgbClr val="C8D200"/>
    </a:custClr>
    <a:custClr name="Burgundy">
      <a:srgbClr val="960055"/>
    </a:custClr>
  </a:custClrLst>
</a:theme>
</file>

<file path=ppt/theme/theme2.xml><?xml version="1.0" encoding="utf-8"?>
<a:theme xmlns:a="http://schemas.openxmlformats.org/drawingml/2006/main" name="Larissa">
  <a:themeElements>
    <a:clrScheme name="Swissport Colors">
      <a:dk1>
        <a:sysClr val="windowText" lastClr="000000"/>
      </a:dk1>
      <a:lt1>
        <a:sysClr val="window" lastClr="FFFFFF"/>
      </a:lt1>
      <a:dk2>
        <a:srgbClr val="D70F0A"/>
      </a:dk2>
      <a:lt2>
        <a:srgbClr val="E9E9E9"/>
      </a:lt2>
      <a:accent1>
        <a:srgbClr val="535F69"/>
      </a:accent1>
      <a:accent2>
        <a:srgbClr val="BEC8CD"/>
      </a:accent2>
      <a:accent3>
        <a:srgbClr val="E4E9EE"/>
      </a:accent3>
      <a:accent4>
        <a:srgbClr val="F0F3F5"/>
      </a:accent4>
      <a:accent5>
        <a:srgbClr val="811905"/>
      </a:accent5>
      <a:accent6>
        <a:srgbClr val="96D4F0"/>
      </a:accent6>
      <a:hlink>
        <a:srgbClr val="535F69"/>
      </a:hlink>
      <a:folHlink>
        <a:srgbClr val="BEC8CD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97F221705D64995EE9FBB833FE0CA" ma:contentTypeVersion="11" ma:contentTypeDescription="Create a new document." ma:contentTypeScope="" ma:versionID="525595fd6dc71031fec1e682f118d958">
  <xsd:schema xmlns:xsd="http://www.w3.org/2001/XMLSchema" xmlns:xs="http://www.w3.org/2001/XMLSchema" xmlns:p="http://schemas.microsoft.com/office/2006/metadata/properties" xmlns:ns2="0442f62d-81c1-4b28-9310-2c599347d6b4" targetNamespace="http://schemas.microsoft.com/office/2006/metadata/properties" ma:root="true" ma:fieldsID="8edc4d8381950f4f52eeb79b7472b6e7" ns2:_="">
    <xsd:import namespace="0442f62d-81c1-4b28-9310-2c599347d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f62d-81c1-4b28-9310-2c599347d6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432C7-AC23-4405-B87B-3E136DAFF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2f62d-81c1-4b28-9310-2c599347d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97DF6F-7ED3-45E5-80C7-9A06E700BC66}">
  <ds:schemaRefs>
    <ds:schemaRef ds:uri="http://purl.org/dc/dcmitype/"/>
    <ds:schemaRef ds:uri="http://www.w3.org/XML/1998/namespace"/>
    <ds:schemaRef ds:uri="http://schemas.microsoft.com/office/infopath/2007/PartnerControls"/>
    <ds:schemaRef ds:uri="0442f62d-81c1-4b28-9310-2c599347d6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5A1A71B-8B3B-4CB1-843A-E196BA63D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541</Words>
  <Application>Microsoft Office PowerPoint</Application>
  <PresentationFormat>화면 슬라이드 쇼(16:9)</PresentationFormat>
  <Paragraphs>213</Paragraphs>
  <Slides>11</Slides>
  <Notes>11</Notes>
  <HiddenSlides>0</HiddenSlides>
  <MMClips>1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2" baseType="lpstr">
      <vt:lpstr>Courier New</vt:lpstr>
      <vt:lpstr>Symbol</vt:lpstr>
      <vt:lpstr>Wingdings</vt:lpstr>
      <vt:lpstr>Mark Pro</vt:lpstr>
      <vt:lpstr>나눔스퀘어 Light</vt:lpstr>
      <vt:lpstr>Arial</vt:lpstr>
      <vt:lpstr>Calibri</vt:lpstr>
      <vt:lpstr>Verdana</vt:lpstr>
      <vt:lpstr>Typold</vt:lpstr>
      <vt:lpstr>Swissport_Master_2018</vt:lpstr>
      <vt:lpstr>think-cell Folie</vt:lpstr>
      <vt:lpstr>FROM LANDING TO TAKE-OFF : WE CARE ! company 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Jeon, Hyunwoo</cp:lastModifiedBy>
  <cp:revision>320</cp:revision>
  <cp:lastPrinted>2018-07-20T08:09:33Z</cp:lastPrinted>
  <dcterms:created xsi:type="dcterms:W3CDTF">2018-07-17T10:05:40Z</dcterms:created>
  <dcterms:modified xsi:type="dcterms:W3CDTF">2022-09-22T01:23:56Z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0x01010017497F221705D64995EE9FBB833FE0CA</vt:lpwstr>
  </property>
</Properties>
</file>